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notesSlides/notesSlide1.xml" ContentType="application/vnd.openxmlformats-officedocument.presentationml.notesSlide+xml"/>
  <Override PartName="/ppt/ink/ink6.xml" ContentType="application/inkml+xml"/>
  <Override PartName="/ppt/ink/ink7.xml" ContentType="application/inkml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5"/>
  </p:notesMasterIdLst>
  <p:sldIdLst>
    <p:sldId id="287" r:id="rId2"/>
    <p:sldId id="282" r:id="rId3"/>
    <p:sldId id="289" r:id="rId4"/>
    <p:sldId id="292" r:id="rId5"/>
    <p:sldId id="290" r:id="rId6"/>
    <p:sldId id="293" r:id="rId7"/>
    <p:sldId id="294" r:id="rId8"/>
    <p:sldId id="295" r:id="rId9"/>
    <p:sldId id="296" r:id="rId10"/>
    <p:sldId id="298" r:id="rId11"/>
    <p:sldId id="299" r:id="rId12"/>
    <p:sldId id="301" r:id="rId13"/>
    <p:sldId id="300" r:id="rId14"/>
    <p:sldId id="302" r:id="rId15"/>
    <p:sldId id="303" r:id="rId16"/>
    <p:sldId id="304" r:id="rId17"/>
    <p:sldId id="309" r:id="rId18"/>
    <p:sldId id="305" r:id="rId19"/>
    <p:sldId id="310" r:id="rId20"/>
    <p:sldId id="306" r:id="rId21"/>
    <p:sldId id="307" r:id="rId22"/>
    <p:sldId id="311" r:id="rId23"/>
    <p:sldId id="312" r:id="rId24"/>
    <p:sldId id="313" r:id="rId25"/>
    <p:sldId id="315" r:id="rId26"/>
    <p:sldId id="316" r:id="rId27"/>
    <p:sldId id="317" r:id="rId28"/>
    <p:sldId id="320" r:id="rId29"/>
    <p:sldId id="318" r:id="rId30"/>
    <p:sldId id="319" r:id="rId31"/>
    <p:sldId id="321" r:id="rId32"/>
    <p:sldId id="322" r:id="rId33"/>
    <p:sldId id="323" r:id="rId3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5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99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86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2-17T04:07:56.2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18902 4916 0,'28'0'235,"0"0"-204,-1 0 16,1 0-16,28 0-15,-28-28-16,0 28 15,56-28 1,-56 28-16,0 0 16,0 0-1,-1-28 17,1 28-32,0 0 15,0 0-15,0-28 16,28 28-16,-28 0 31,0 0-15,0 0-16,0 0 15,0 0-15,0 0 16,-1 0 0,1 0-1,0 0 1,0 0-1,0 0 1,0 0-16,0 0 16,0 0-1,0 0-15,28 0 16,-28 0 0,-1 0-16,1 0 31,0 0-31,0 0 15,28 0 1,-28 0-16,0 0 16,0 0-16,0 0 15,0 0 173,0 0-173,0 0 1,-1 0 109,1-28-94,0 28 32</inkml:trace>
  <inkml:trace contextRef="#ctx0" brushRef="#br0" timeOffset="17817.82">28366 4776 0</inkml:trace>
  <inkml:trace contextRef="#ctx0" brushRef="#br0" timeOffset="19935.98">28366 4776 0,'28'0'250,"0"0"-234,56 0-16,0 0 15,0 0-15,-1 0 16,29 0-16,-28 0 16,0 0-16,27 0 15,1 0-15,-28 0 16,-1 0-16,1 0 16,0 0-16,0 0 15,-1 0-15,1 0 16,0 0-16,-28 0 15,28 0-15,-29 0 16,1 0-16,0 0 16,-28 0-16,28 0 15,-28 0 1,0 0-16,0 0 16,0 0-16,-1 0 15,1 0-15,0 0 16,28 0-16,0 0 15,-28 0 17,28 0-32,-28 0 15,0 0-15,-1 0 16,29 0-16,-28 0 16,0 0-16,0 0 281,0 0-141,0 0-124,0 0 15,0 0 1,0 0-1,0 0-16,0 0 17,-1 0-1,1 0 0</inkml:trace>
  <inkml:trace contextRef="#ctx0" brushRef="#br0" timeOffset="32376.9">21889 4776 0,'0'28'125,"28"-28"-109,0 0 0,56 0-1,-1 0-15,1 0 16,28 0-16,-28 0 15,27 0-15,-27 0 16,0 0-16,-56 0 16,0 0-16,0 0 15,0 0 1,-1 0-16,1 0 16,0 0-1,0 0 16,28 0-15,-28-28 0,0 28-1,0 0 1,0 0-16,28-28 16,-29 28-1,1 0 1,0 0-1,0-27 1</inkml:trace>
  <inkml:trace contextRef="#ctx0" brushRef="#br0" timeOffset="46752.84">3295 6676 0,'27'0'437,"1"0"-421,0 0 62,0 0-31,0 0-32,0 0 17,0 0-1,0 0-15,28 0-1,-28 0 1,27 0-1,-27 0 1,0 0-16,0 0 16,0 0-16,28 0 15,-28 0 1,28 0 0,-28 0-1,0 0-15,0 0 16,-1 0 15,1 0-15,0 0 15,0 0-15,0-28 15,0 28 0,0 0-15,0 0-1,0 0 17,0 0-17,0 0-15,0 0 16,-1 0-1,1 0 32,0 0-31,0 0 31,0 0 31,0 0 0,0 0-62,0 0 31,0 0-16,0 0-16,0 0 32,0 0 16</inkml:trace>
  <inkml:trace contextRef="#ctx0" brushRef="#br0" timeOffset="49312.64">11726 6704 0,'0'-28'63,"28"28"-32,-28-28-31,28 28 16,0 0-1,0 0 16,0 0 16,0 0 47,0 0-94,0 0 47,0 0-31,-1 0-16,1 0 15,28 0-15,28 0 16,-28 0-1,28 0-15,-29 0 16,29 0-16,-28 0 16,0 0-16,0 0 15,0 0-15,-29 0 16,1 0-16,0 0 31</inkml:trace>
  <inkml:trace contextRef="#ctx0" brushRef="#br0" timeOffset="64904.41">10274 7849 0,'28'0'15,"0"0"173,0 0-63,0 0-63,0 0-62,0 0 16,28 0-16,-28 0 16,0 0-16,28 0 15,-29 0-15,1 0 16,0 0 0,0 0 30,0 0-30,0 0 78,-28-28-79,28 28 1,0 0 15,0 0-31,0 0 16,0-28 46,0 28 17,-1 0-64,1 0 1,0 0-1,0 0 48,0-28-47,0 28 155,0 0-139,0 0-17,0 28 1,0-28 0,0 0-1,0 0 1,0 0 171,-1 0-109,29 28-62,-28-28-16,28 28 16</inkml:trace>
  <inkml:trace contextRef="#ctx0" brushRef="#br0" timeOffset="74528.42">23341 4888 0,'84'-28'250,"-56"28"-235,27 0-15,1 0 16,28 0 0,0 0-16,0 0 15,-29 0-15,1 0 16,28 0-16,-56 0 16,0 0 15,0 0-16,0 0 1,0 0 47,0 0-32,-1 0-16,1 0 1,0 0-16,28-28 16,-28 28-16,0 0 15,0 0 1,0 0-16,28 0 16,-1 0-16,1 0 15,28 0-15,0 0 16,0 0-1,-1 0-15,-27 0 16,-28 0-16,0 0 16,0 0-16,0 0 15</inkml:trace>
  <inkml:trace contextRef="#ctx0" brushRef="#br0" timeOffset="79729.41">11559 7905 0,'28'-28'344,"0"28"-328,0 0-16,55-28 15,-27 28-15,0 0 16,-28-28-1,0 28 1,0 0-16,0 0 16,0 0-1,-1 0-15,1 0 16,0 0 0,0 0 30,0 0-46,0 0 32,0 0-32,28 0 15,-28 0 1,0 0-16,0 0 16,55 0-16,-27 0 15,28 0-15,-56 0 16,28 0-16,27 0 15,-55 0-15,28 0 16,0 0-16,-28 28 31</inkml:trace>
  <inkml:trace contextRef="#ctx0" brushRef="#br0" timeOffset="96552.65">15663 7346 0,'-56'0'125,"28"0"-94,0 28 1,0-28-17,0 0 16,1 28 1,-1-28-17,28 28 1,-28 0 0,0-28 15,0 0 16,0 28-32,0-28-15,28 56 32,-56-56-17,56 28 1,-28-28-1,28 28 17,0-1-17,0 1 1,0 0-16,0 0 16,0 0-1,0 0 1,0 28-16,28-28 31,0 0-15,-28 0-1,28-28-15,-28 28 16,28-28 0,0 28-1,0-28 1,0 0-16,0 28 15,0-28 17,-1 0-17,29 0 1,-28 0-16,0-28 16,0 28-16,0-28 15,0 28-15,28-28 16,-28 28-16,0-28 15,0 28-15,-1 0 16,29-28-16,-28 0 31,0 0-15,-28 0 15,0 0 0,0 0-31,0 0 16,0 0 0,0 0-16,0-27 15,0 27 1,-28 0-16,-28-28 16,56 0 15,-28 56-31,28-56 15,-55 56 1,55-28 0,-28 28-16,28-28 15,-28 0 1,0 28-16,0 0 47,0 0-32,0 0-15,0 0 32</inkml:trace>
  <inkml:trace contextRef="#ctx0" brushRef="#br0" timeOffset="103816.73">1926 7849 0,'-55'0'297,"55"28"-297,0 28 16,-28-28-1,0 0 1,28 0 0,-28-28 15,28 27 0,0 1-15,0 0-1,0 0 1,-28-28-16,28 28 31,0 0 1,0 0-17,0 0 16,0 0 32,0 0-47,0 0 15,0 0-16,28-28 1,-28 56 15,28-56-15,0 28-16,0-1 16,0 1-1,-28 0 1,55-28 15,-55 28-31</inkml:trace>
  <inkml:trace contextRef="#ctx0" brushRef="#br0" timeOffset="106184.68">6673 7737 0,'-28'0'78,"28"28"-16,0 28-15,56-56-31,-56 28 15,0 0-15,28-28-16,0 28 15,-28 0 1,0 0-1,28 0 17,-28 0-17,27-28 1,-27 27-16,28 1 16,0-28-1,-28 28-15,0 0 110,0 0-110,0 0 15,0 0-15,0 0 16,0 0-1,0 0-15,-28 28 32,0-28-1,1 0 0,-29 0-15,0-1-1,28-27 1,0 0 0,0 28-16,28 0 15,-56-28 1,28 0-16,0 28 16,0 0-16,1-28 31,-1 0-16,28 28 32</inkml:trace>
  <inkml:trace contextRef="#ctx0" brushRef="#br0" timeOffset="118113.43">1564 10195 0,'0'28'125,"-28"-28"-93,0-28-32,0 28 15,0-28-15,0 0 16,0 28 0,0 0-1,0 0 63,0 0-78,0 28 16,0 0-16,-27 28 16,55-28-16,-28 28 15,28-28 1,0 0-1,-28 28-15,28-28 16,0 0 0,0-1-16,0 1 15,0 28-15,0-28 16,0 56-16,0-28 16,0-28-16,0 28 15,0 0-15,28-1 31,-28-27-31,0 0 16,0 0-16,0 0 16,0 0-16,0 0 15,0 28-15,0-28 16,28 28 0,-28 0-16,0-29 15,0 1-15,0 28 16,0-28-16,0 28 15,0 0-15,0 0 16,0 0-16,0 0 16,0 27-16,0 1 15,0-28-15,0-28 16,-28 56-16,28-28 16,0 27-16,0 1 15,0-28-15,0 28 16,0-28-16,0-28 15,0 0-15,0-1 16,-28 29-16,0 0 16,0-28 15,-28 28-31,56-28 16,-56 28-16,28-56 15,0 28-15,-27 0 16,27-28-16,0 28 15,0-28-15,0 0 16,0 0-16,-28 0 16,28 0 15,0 0-15,0 0-16,-28 0 15,29 0-15,-1 0 31,0 0-31,28-28 110,28 28-79,27 28 16,-55 0-31,28 27-16,0-27 15,-28 0-15,0 28 16,28-28-16,0 28 15,-28-28-15,0 0 16,0 0-16,0 28 16,28-28-16,-28-1 15,0 29-15,28 28 16,-28-28-16,0-28 16,0 28-16,28 0 15,-28-28-15,0 27 16,0 1-16,0 0 15,0 0-15,0-28 16,0 28-16,0-28 16,0 28-16,0-28 15,0 27-15,0-27 16,0 0-16,0 28 16,28 0-1,-28-28 1,0 0-16,0 0 15,28 28-15,-28 0 16,0-29 0,28 29-16,0 0 15,-28 0 1,0-28 0,28 56-16,-28-56 15,27 28 1,-27-1-16,0-27 15,28 28-15,-28 0 16,28 0 0,0-28-16,-28 28 15,28 0 1,0-28-16,-28 27 16,28 1-1,0-28 1,-28 0-1,28 0 1,-28 28-16,28-28 16,-28 0-1,28 0 1,-28 0 0,28 28-1,-1-1 1,-27 1-16,28-28 15,0 0 1,-28 0-16,28 0 31,-28 0-31,28 0 16,0 0-16,28 56 16,-28-56-16,28 0 15,-56-1-15,28 1 16,0-28 62,-28 28-62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2-17T04:13:53.3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22084 7849 0,'18'0'422,"17"0"-422,0 0 16,0 0-16,-17 0 16,17 0-1,1 0-15,-19 0 0,1 0 16,17-17-1,-17 17-15,17 0 16,-17 0 0,-1 0-1,1 0-15,0 0 16,17 0 0,-35-18-16,17 18 0,1 0 15,0 0-15,35-18 16,-36 18-1,19 0-15,17 0 16,-36-17-16,1 17 16,17-18-1,-17 18 1,17 0-16,-17 0 16,17 0-1,0 0-15,-17 0 16,-1 0-16,19 0 15,-19 0-15,1 0 16,0 0-16,17 0 16,-17 0-1,17 0-15,0 0 0,0 0 16,1 0 0,-19 0-16,1 0 0,17 0 15,1 0-15,-19 0 16,18 0-1,-17-18-15,0 18 16,-1-17-16,1 17 16,17 0-1,-17 0-15,17 0 16,0-18-16,-17 18 47</inkml:trace>
  <inkml:trace contextRef="#ctx0" brushRef="#br0" timeOffset="1871.58">26423 7849 0,'18'0'62,"-1"0"-46,1-17-16,17-1 16,-17 18-16,17-35 15,0 35 1,1-18-16,-19 18 15,19 0-15,17-18 16,-36 1-16,1 17 16,35 0-16,-18 0 15,36 0-15,17 0 16,18-18-16,-1 1 16,-34 17-16,0 0 15,-1 0-15,-17 0 16,0 0-16,-35 0 15,-1 0 1,1 0 297,-1 0-298,1 0 1,0 0-16,-1 0 15,1 0 1,0 0-16,-1 0 16,1 0-1,0 0 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2-17T04:15:29.2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10470 10279 0,'28'-28'188,"28"28"-173,27-28 1,-27 28-16,0 0 16,-28-28-16,0 28 15,0 0 1,0 0-1,0 0 32,0 0 63,0 0-79,-1 0 16,1 0 15,0 0-30,0 0 139,0 0-61,0 0-63,0 0 62,0 0 79</inkml:trace>
  <inkml:trace contextRef="#ctx0" brushRef="#br0" timeOffset="19959.16">1759 12067 0,'0'-28'125,"28"0"-109,0 28-16,83-28 15,-55 28-15,56-28 16,28 0-16,-85 28 16,57 0-16,-28 0 15,28 0-15,-29 0 16,1 0-16,-28 0 16,0 0-16,0 0 15,-1 0-15,-27 0 16,0 0-1,0 0 1,0 0 15,0 0 157,0 0-141,0 0-32,0 0 32,0 0-31,0 0-1,0 0 1,-1 0 15,1 0 79,0 0-32,0 0-78,0 0 15</inkml:trace>
  <inkml:trace contextRef="#ctx0" brushRef="#br0" timeOffset="24776.38">8878 11955 0,'28'0'46,"0"0"48,0 0-94,0 0 31,0 0-15,0 0 15,0 0 172,0 0-187,0 0 0,0 0-1,0 0 1,0 0 0,-1 0-1,1 0-15,0 0 16,0 0-16,0 0 15,0 0-15,0 0 16,0 0 0,0 0-16,0 0 15,0 0 1,0 0 0,-1 0 15,1 0-16,0 0 48,0 0-16,0 0-32,0 0-15,0 0 16,0 0 0,0 0-16,0 0 15,0 0-15,0 0 16,0 0 31,-1 0 0,1 0-16</inkml:trace>
  <inkml:trace contextRef="#ctx0" brushRef="#br0" timeOffset="40232.22">11838 11424 0,'-28'0'94,"0"0"-78,28 28 31,0 0 15,-28 0-46,0-28-16,28 28 15,0 0 1,0 0 0,0 0 15,0 0-15,0 0 30,0 0-30,0 0 0,28 0 15,-28-1-15,0 1-1,28 28 32,0-56-31,-28 28-1,28 0 1,-28 0-16,28-28 16,-28 28-1,28-28-15,0 28 31</inkml:trace>
  <inkml:trace contextRef="#ctx0" brushRef="#br0" timeOffset="61648.6">7790 12067 0,'0'28'266,"28"0"-250,-1 0 30,1 0-46,-28-1 32,0 1-32,28-28 15,-28 28 17,0 0-32,0 0 31,0 0 16,28-28-16,-28 28-15,0 0 77,0 0-77,0 0 15,0 0 32,0 0-48,0 0 17,0 0-32,0-1 15,0 1 1,-28 0 156,0-28-141,0 0 0,1 28 0,-1-28-15,0 0 15</inkml:trace>
  <inkml:trace contextRef="#ctx0" brushRef="#br0" timeOffset="65591.92">2708 13184 0,'28'0'93,"0"0"-77,28 0 0,-28 0 77,0 0-77,0 0 187,0 0-172,-1 0-15,29 0 0,-28 0-1,0 0 1,0 0-16,0 0 15,0 0 1,0 0 0,0 0-16,0 0 15,0 0 1,0 0 0,-1 0-16,29 0 15,-28 0 1,0 0-1,0 0 1,0 0 0,0 28-16,0-28 15,0 0 1,0 0-16,0 0 16,-1 0-16,1 0 15,28 0-15,0 0 16,-28 0-16,0 0 15,0 0-15,28 0 16,-28 0 15,0 0 1,-1 0-17,1 0-15,0 0 31,0 0-15,0 0-16,0 0 16,0 0-16,0 0 31,0 0-31,0 0 16,0 0 15,0 0 31</inkml:trace>
  <inkml:trace contextRef="#ctx0" brushRef="#br0" timeOffset="106592.05">12313 13156 0,'28'28'78,"-1"-28"-47,-27 28-31,28-28 16,-28 56-1,28-56-15,0 28 32,-28 0-17,0 28 17,28-56-17,-28 28 32,0-1-31,0 1-16,0 0 15,0 28 1,0-28 0,0 0-1,-28 0 16,28 0-15,-28 0-16,0 0 31,0 0 1,28 0-17,-27-28 16,-1 28-31</inkml:trace>
  <inkml:trace contextRef="#ctx0" brushRef="#br0" timeOffset="148535.78">15216 13827 0,'56'0'78,"-28"27"-46,-28 1-1,28 0-31,0-28 15,-28 28 1,0 0 15,28-28-15,-28 56 0,0-28 15,28 28-16,0-56 1,-28 28 0,0 0-1,0 0 1,0 0 0,0 0-1,0-1 1,0 1-1,-28 0 1,28 0-16,-28 0 47,28 0-31,-28 0-1,0-28 1,0 0-1,0 0 1,0 28 31</inkml:trace>
  <inkml:trace contextRef="#ctx0" brushRef="#br0" timeOffset="169087.32">5137 16173 0,'28'0'188,"-28"28"-110,-28-28-78,28 28 15,0 0 1,-28-28-16,28 28 31,-28-28 0,28 28 1,0-1-17,-28 1 1,28 0 0,0 0 30,-27-28-30,-1 28 0,28 0-1,0 0 1,0 0 0,0 0-16,0 0 15,0 0 1,0 28-1,28-56-15,-28 28 16,0 27 0,0-27-1,0 0 1,0 0 0,0 0-1,27 0-15,1 0 31,0 0-15,0 0-16,28 0 16,-28 0-1,0-28-15,0 28 47,0-28-16,0 0 1</inkml:trace>
  <inkml:trace contextRef="#ctx0" brushRef="#br0" timeOffset="170872.24">12536 16201 0,'28'0'109,"0"28"-93,-28 28-1,28-28 1,-28-1-16,0 1 16,0 0-1,0 0 1,0 0-1,0 0 1,0 0 0,0 0-1,0 0 1,0 0 0,0 0-1,0 28-15,0-28 16,-28 0-1,28 27-15,-28-27 16,0 0-16,28 0 31,-28 28-15,0-28 0,0-28-16,28 28 15,-28 0-15,-28-28 16,56 28-16,-27-28 15,-1 0 1</inkml:trace>
  <inkml:trace contextRef="#ctx0" brushRef="#br0" timeOffset="190280.39">9186 13184 0,'0'28'203,"0"0"-187,-28-28-1,28 28 17,-28-28-17,0 28 1,0 0 0,28 0-16,-28 0 15,0 0 16,28-1-15,-28 1 0,28 28 31,-28-56-32,28 28 16,0 0 1,0 0-17,0 0 1,0 0 15,0 0-31,0 0 47,56 0-16,-28-28-15,0 0 0,0 0-1,0 0 1,0 0 15,0 28-15,0-28-1,-1 0 17</inkml:trace>
  <inkml:trace contextRef="#ctx0" brushRef="#br0" timeOffset="192744.98">9297 13854 0,'0'28'188,"0"0"-188,-28-28 16,28 28-1,-55 0 1,55 0-1,-28 0 17,28 0-32,-28 0 31,0 0-15,28 0-1,0 0 1,0 0 15,0 0-15,0 0-1,0-1 1,0 1 15,0 28-15,28-28-1,0 0 17,0 0-17,27 0 1,-27-28 15,0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2-17T04:30:14.2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1982 8436 0,'-28'0'125,"-27"0"-125,-1 0 16,28 27-1,0 1-15,0-28 16,0 28 31,0 0-16,0 0-15,0-28-16,28 28 15,0 0 1,-28-28-1,28 56 1,0-28 0,0 0-1,0 28 1,28-28 15,0-28-15,-28 28-16,28-1 15,0-27 1,0 28 0,0-28-1,0 28 1,0 0 0,0-28 46,0 0-31</inkml:trace>
  <inkml:trace contextRef="#ctx0" brushRef="#br0" timeOffset="2703.4">3937 9022 0,'28'0'109,"0"0"-77,-1 28-32,29 0 15,-28 0 48,-28 0-32,0 0 110,0 28-126,0 0 1,0-29-16,0 1 15,-28 0-15,28 28 16,0-28 0,-28 0-1,28 0 1,0 0 15,-28 0-15,1 0-1,27 0 1,-28-28-16,28 28 16,-28 0-16,28 0 15,-28-28 1,28 27 0,-28-27-1,0 28 16,0-28 16,0 0 31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2-17T04:32:24.0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7203 9050 0,'28'0'390,"0"0"-202,0 0-188,0 0 31,0 0-31,28 0 16,0 0-16,-1 0 15,1 0-15,28 0 16,-28 0-16,28 0 16,-29-28-16,-27 28 15,28 0-15,0 0 16,-28 0-16,0 0 16,0 0-16,0 0 15,0 0-15,0 0 16,-1 0-1,1 0-15,0 0 32,0 0 15,0 0 15,0 0-46,0 0 15,0 0-15,0 0-16,0 0 15,0 0-15,28 0 16,-29 0-1,1 0 1,0 0 0,0 0-16,0 0 15,0 0 1,0 0-16,0 0 16,0 0-1,0 0-15,0 0 16,27 0-16,-27 0 15,28 0 1,-28 0 0,0 0-16,0 0 15,28 0-15,-28 0 16,0 0-16,28 0 16,-1 0-16,-27 0 15,56 28 1,-28-28-16,-28 0 15,0 0 1,28 0-16,-1 0 16,-27 0-16,0 0 15,28 0-15,0 0 16,-28 0-16,0 0 16,28 0-16,27 28 15,-27 0-15,0-28 16,0 0-1,0 0-15,0 0 16,-29 0-16,29 0 16,28 0-16,-56 0 15,0 0-15,0 0 16,28 0-16,-28 0 16,0 0-1,-1 0 1,1 0-16,0 0 15,0 0-15,0 0 16,28 0 0,-28 0-16,0 0 15,28 0 1,-1 0-16,-27 0 16,28 0-16,-28 0 15,28 0-15,0 0 16,-28 0-16,0 0 15,0 0-15,0 0 16,-1 0-16,29 0 16,-28 0-16,0-28 15,56 0 1,-56 28 0,0 0-16,0 0 15,55 0-15,-83-28 16,28 28-16,0 0 15,28-28 1,-28 28 15,0 0-31,0 0 16,0 0 0,-28-28-16,28 28 15,0 0 1,-1 0-1,1 0 1,0 0 31,0 0-31,0 0-1,0 0 1,0 0-1,0 0 1,0 0 0,0 0-1,0 0-15,0 0 16,0 0 0,-1 0-16,1 0 15,0 0-15,0 0 16,0 0-16,28 0 15,-28 0-15,0 0 16,0 0-16,28 0 16,-29 0-16,1 0 15,28 0-15,-28 0 16,0 0-16,0 0 16,0 0-16,0 0 15,0 0-15,0 0 16,0 0-16,27 0 15,29 0 1,-56 0-16,0 0 16,0 0-16,28 0 15,0 0-15,-28 0 16,-1 0-16,29 0 16,-28 0-16,28 0 15,-28 0 1,0 0-16,28 0 15,-28 0 1,0 0-16,0 0 16,-1 0-1,1 0 1,0 0 0,0 0-1,0 0-15,0 0 16,0 0-1,28 0 1,-28 0 0,0 0-16,0 0 15,27 0-15,1 0 16,-28 0-16,0 0 16,28 0-1,0 0-15,-28 0 16,0 0-16,55 0 15,-27 0-15,28 0 16,-56 0-16,0 0 16,56 0-16,-29 28 15,1-28 1,-28 0-16,28 0 16,-28 0-16,0 0 15,28 0-15,-28 0 16,27 0-1,-27 0-15,0 0 16,0 0-16,28 28 16,-28-28-1,0 0-15,0 0 16,28 0 0,-28 28-1,-1-28 1,1 0-1,0 0 1,0 0 0,0 0 31,0 0-47</inkml:trace>
  <inkml:trace contextRef="#ctx0" brushRef="#br0" timeOffset="2095.89">1731 9637 0,'28'0'63,"0"0"-32,0 0-16,28 0-15,-28 0 16,55 0-16,1 0 16,-28 0-16,28 0 15,-1 0-15,1 0 16,0 0-16,-28 0 16,0 0-16,-1 0 15,-27 0-15,28 0 16,-28 0-1,28 0-15,-28 0 16,0 0-16,28 0 16,-28 0-16,-1 0 15,1 0 1,0 0-16,0 0 16,0 0 15,0 0-16,0 0 1,0 0-16,0 0 16,0 0-16,0 0 15,0 0-15,27 0 16,-27 0 15,0 0-15,0 0-1,0 0 1,0 0 0,0-28-1,0 28 1,0 0 0,0 0-16,28 0 15,-29 0 1,1 0-16,0 0 15,28 0 1,-28 0 0,0 0-16,0 0 15,0 0 17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2-17T07:59:51.3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3792 4886 0,'18'18'94,"17"-18"-79,36 0-15,17 0 16,-17 17-16,-36-17 16,35 0-16,-17 0 15,18 0-15,-1 0 16,36 0-16,-70 0 16,-1 0-16,0 0 15,0 0 1,1 0-16,-19 0 0,19 0 15,-1 0 1,-18 0 0,36 0-16,-17 0 15,-19 0 1,1 0-16,17 0 0,-17 0 16,0 0-1,-1 0 173,1 0-188,-1 0 15,1 0 1,0 0 15</inkml:trace>
  <inkml:trace contextRef="#ctx0" brushRef="#br0" timeOffset="2239.1">9031 4957 0,'53'0'94,"0"0"-78,18 0-16,-1 0 15,-17 0 1,18 0-16,-19 0 0,19 0 16,-18 0-16,0 0 15,-36 0-15,19 0 16,-19 0-1,1 0 79,0 0-94,-1 0 16,19 0-16,-19 0 15,1 0 1,17 0-16,0 0 16,1 0-16,-1 0 15,18 0-15,17 17 16,-34-17-16,17 0 16,-18 0-16,0 0 15,0 0 1,1 0-16,17 0 0,-36 0 15,1 0-15,0 0 16,-1 0 0,19 0-16,-19 0 15,1 0 1,-1 0 0,1 0-1,0 0 1,17 0-1,18 0 1,-18 0-16,36 18 0,-18-18 16,0 17-1,-18-17-15,18 18 16,-18 0-16,-17-18 16,-1 0-16</inkml:trace>
  <inkml:trace contextRef="#ctx0" brushRef="#br0" timeOffset="5359.77">21713 4974 0,'36'-17'94,"-1"17"-94,-17 0 16,52 0-16,1 0 15,-1 0-15,1 0 16,52 0-16,1 0 16,-1 0-16,-17 0 15,35 0-15,-17 0 16,-18 0 0,-18 0-16,0 0 15,-17 0-15,34 0 16,-34 0-16,-1 0 15,1 0-15,35 0 16,-36 0-16,1 0 16,-18 0-16,0 0 15,0 0-15,-18-18 16,-17 18-16,17 0 16,-17 0-16,-1 0 15,-17-18 1,18 18 187,-1 0-172,19 0-15,-19 0-1,1 0-15,0 0 16,-1 0 0,19 0-1,-19 0-15,18-17 16,-17 17 15</inkml:trace>
  <inkml:trace contextRef="#ctx0" brushRef="#br0" timeOffset="13119.54">14975 6456 0,'0'-18'31,"18"18"63,0 0-63,-1 0-15,1 0-1,0 0-15,17 0 16,0 0-1,0 0-15,1 0 16,-1 0-16,0 0 16,1 0-16,-1 0 15,18 0-15,-18 0 16,0 0-16,1 0 16,-1 0-1,18 0-15,-18 0 0,0 0 16,1 0-16,-19 0 15,1 0-15,17 0 16,-17 0 0,17 0-16,0 0 15,-17 0-15,0 0 16,17 0-16,0 0 16,0 0-1,1 0-15,-1 0 0,0 0 16,1 0-16,16 0 15,-16 0-15,17 0 16,0 0-16,17 0 16,-17 0-16,35 0 15,0 0-15,36 0 16,-18 18 0,-18-1-16,-17-17 15,34 18-15,-52-18 16,0 0-16,18 0 15,-54 18-15,19-18 16,-19 0-16,19 0 16,-1 0-16,0 0 15,18 0-15,0 0 16,0 0-16,0 0 16,53 0-16,17 0 15,-35 0-15,1 0 16,-1 0-16,-18 0 15,1 0-15,-1 0 16,1 0 0,-1 0-16,1 0 0,35 0 15,-18 0-15,18 0 16,-18 0-16,0 0 16,18 0-16,-18 0 15,-17 0-15,17 0 16,-35 0-16,0 0 15,0 0-15,0 0 16,-36 0 0,1 0-16,35-18 15,-35 18-15,34-18 16,-16 18-16,-19 0 16,19 0-16,-1 0 15,35 0-15,1 0 16,35 0-16,-18 0 15,36 0-15,-1 0 16,-17 0-16,17 0 16,18 0-1,-17 0-15,-54 0 0,19 0 16,16 0-16,-16 0 16,17-17-1,-71 17-15,35-18 0,-17 1 16,0-1-16,0 0 15,-18 18-15,-17 0 16,17 0 0,1-17-16,-1 17 0,35-18 15,-17 0-15,18 18 16,-36 0-16,36 0 16,-18 0-16,17 0 15,-17 0-15,0 0 16,-18 0-1,18 0-15,-18 0 16,1 0-16,-1 0 16,18 0-16,0 0 15,17 0-15,1 0 16,0 0-16,-1 0 16,1 0-16,17 0 15,-18 0-15,1 0 16,0 0-16,34 0 15,-34 0-15,35 18 16,-36 17-16,1-17 16,-1 0-16,-34-18 15,-19 0 1,1 0-16,17 0 16,-17 0-1,0 0 1,-1 0 171,18 0-171,-17 17-16,0-17 16,17 0-16,0 0 15,1 0-15,16 0 16,1 0-1,-17 0-15,-1 0 0,0 0 16,18 0-16,-18 0 16,-17 0-1,0 0 1,-1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2-17T08:02:49.3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18203 7355 0,'-17'0'31,"17"18"-15,53 35-16,-18 18 15,35 17 1,1-18-16,-18 1 16,17-1-16,19 1 15,-36-36-15,17 18 16,-35-18-16,36 36 15,-18-18-15,0 0 16,-18-18-16,-17 0 16,17 1-16,0 17 15,-17-36-15,0 18 16,-1 1-16,1-36 16</inkml:trace>
</inkml:ink>
</file>

<file path=ppt/media/image1.jpg>
</file>

<file path=ppt/media/image10.jpg>
</file>

<file path=ppt/media/image11.jpg>
</file>

<file path=ppt/media/image16.jpg>
</file>

<file path=ppt/media/image17.png>
</file>

<file path=ppt/media/image18.svg>
</file>

<file path=ppt/media/image19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jpg>
</file>

<file path=ppt/media/image28.jpg>
</file>

<file path=ppt/media/image3.png>
</file>

<file path=ppt/media/image30.jpeg>
</file>

<file path=ppt/media/image31.jpg>
</file>

<file path=ppt/media/image32.jpg>
</file>

<file path=ppt/media/image33.jpg>
</file>

<file path=ppt/media/image34.jpg>
</file>

<file path=ppt/media/image35.jpg>
</file>

<file path=ppt/media/image36.png>
</file>

<file path=ppt/media/image37.sv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jpg>
</file>

<file path=ppt/media/image44.jpg>
</file>

<file path=ppt/media/image45.jpg>
</file>

<file path=ppt/media/image46.jpg>
</file>

<file path=ppt/media/image5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5B25EE-530D-460F-AC39-ED3017342AC9}" type="datetimeFigureOut">
              <a:rPr lang="zh-CN" altLang="en-US" smtClean="0"/>
              <a:t>2021/2/17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9D5BB2-2B61-4F1B-8CB0-F42FD10A1F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535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9D5BB2-2B61-4F1B-8CB0-F42FD10A1F66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3247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9D5BB2-2B61-4F1B-8CB0-F42FD10A1F66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1862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1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0.jpe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emf"/><Relationship Id="rId4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7" Type="http://schemas.openxmlformats.org/officeDocument/2006/relationships/image" Target="../media/image9.emf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0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5FDE293D-64E8-6D46-ACE8-F9A8713FF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1264" y="3888699"/>
            <a:ext cx="5799600" cy="406400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kumimoji="1" lang="zh-CN" altLang="en-US" sz="200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</a:p>
        </p:txBody>
      </p:sp>
      <p:sp>
        <p:nvSpPr>
          <p:cNvPr id="4" name="日期占位符 3" hidden="1">
            <a:extLst>
              <a:ext uri="{FF2B5EF4-FFF2-40B4-BE49-F238E27FC236}">
                <a16:creationId xmlns:a16="http://schemas.microsoft.com/office/drawing/2014/main" id="{1C62AEFA-B7FC-1E42-AACE-DE44E2747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041D7-C0C8-B94A-8317-BF1D08024E63}" type="datetime1">
              <a:rPr kumimoji="1" lang="zh-CN" altLang="en-US" smtClean="0"/>
              <a:t>2021/2/17</a:t>
            </a:fld>
            <a:endParaRPr kumimoji="1" lang="zh-CN" altLang="en-US"/>
          </a:p>
        </p:txBody>
      </p:sp>
      <p:sp>
        <p:nvSpPr>
          <p:cNvPr id="5" name="页脚占位符 4" hidden="1">
            <a:extLst>
              <a:ext uri="{FF2B5EF4-FFF2-40B4-BE49-F238E27FC236}">
                <a16:creationId xmlns:a16="http://schemas.microsoft.com/office/drawing/2014/main" id="{FFF6C402-0F77-4743-81E1-C5262B7D2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 hidden="1">
            <a:extLst>
              <a:ext uri="{FF2B5EF4-FFF2-40B4-BE49-F238E27FC236}">
                <a16:creationId xmlns:a16="http://schemas.microsoft.com/office/drawing/2014/main" id="{79B57F36-6C7E-7642-B919-57159B170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DC770-FF79-6F43-8302-D9B49950C096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8" name="doubleline">
            <a:extLst>
              <a:ext uri="{FF2B5EF4-FFF2-40B4-BE49-F238E27FC236}">
                <a16:creationId xmlns:a16="http://schemas.microsoft.com/office/drawing/2014/main" id="{5C802FD5-865A-4DDF-8BAE-F30523E39BF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441264" y="3888699"/>
            <a:ext cx="5799600" cy="406400"/>
          </a:xfrm>
          <a:prstGeom prst="rect">
            <a:avLst/>
          </a:prstGeom>
        </p:spPr>
      </p:pic>
      <p:pic>
        <p:nvPicPr>
          <p:cNvPr id="10" name="triangle">
            <a:extLst>
              <a:ext uri="{FF2B5EF4-FFF2-40B4-BE49-F238E27FC236}">
                <a16:creationId xmlns:a16="http://schemas.microsoft.com/office/drawing/2014/main" id="{24DD6F4E-BB03-414F-B4F7-A0C0A440B19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86000"/>
          </a:blip>
          <a:srcRect/>
          <a:stretch/>
        </p:blipFill>
        <p:spPr>
          <a:xfrm>
            <a:off x="882464" y="2721679"/>
            <a:ext cx="558800" cy="368300"/>
          </a:xfrm>
          <a:prstGeom prst="rect">
            <a:avLst/>
          </a:prstGeom>
          <a:effectLst>
            <a:outerShdw sx="1000" sy="1000" algn="ctr" rotWithShape="0">
              <a:srgbClr val="000000"/>
            </a:outerShdw>
          </a:effec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CCA3109C-5429-604B-B9CB-C10A57D664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41264" y="2565345"/>
            <a:ext cx="5799600" cy="1324800"/>
          </a:xfrm>
        </p:spPr>
        <p:txBody>
          <a:bodyPr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1" lang="zh-CN" altLang="en-US" sz="40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单击此处编辑母版标题</a:t>
            </a:r>
            <a:br>
              <a:rPr kumimoji="1" lang="en-US" altLang="zh-CN" dirty="0"/>
            </a:br>
            <a:r>
              <a:rPr kumimoji="1" lang="zh-CN" altLang="en-US" sz="4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尽量回车保证标题为两行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6882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图片包含 桌子, 食物, 建筑, 前&#10;&#10;描述已自动生成">
            <a:extLst>
              <a:ext uri="{FF2B5EF4-FFF2-40B4-BE49-F238E27FC236}">
                <a16:creationId xmlns:a16="http://schemas.microsoft.com/office/drawing/2014/main" id="{EE328450-696E-44A7-AD54-BB307068CE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6" y="0"/>
            <a:ext cx="12191388" cy="6858000"/>
          </a:xfrm>
          <a:prstGeom prst="rect">
            <a:avLst/>
          </a:prstGeom>
        </p:spPr>
      </p:pic>
      <p:pic>
        <p:nvPicPr>
          <p:cNvPr id="15" name="图片 14" descr="图片包含 游戏机, 画, 钟表&#10;&#10;描述已自动生成">
            <a:extLst>
              <a:ext uri="{FF2B5EF4-FFF2-40B4-BE49-F238E27FC236}">
                <a16:creationId xmlns:a16="http://schemas.microsoft.com/office/drawing/2014/main" id="{3D0C9252-00E5-4462-AD57-4A3481AA25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880" r="47917"/>
          <a:stretch/>
        </p:blipFill>
        <p:spPr>
          <a:xfrm>
            <a:off x="-9525" y="-19050"/>
            <a:ext cx="5438775" cy="693332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2B0CFEC9-317D-8243-AE29-F9924EE8E7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16967" y="3053090"/>
            <a:ext cx="3298825" cy="1265237"/>
          </a:xfrm>
        </p:spPr>
        <p:txBody>
          <a:bodyPr anchor="ctr" anchorCtr="0"/>
          <a:lstStyle>
            <a:lvl1pPr algn="r">
              <a:defRPr kumimoji="1" lang="zh-CN" altLang="en-US" sz="36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defRPr>
            </a:lvl1pPr>
          </a:lstStyle>
          <a:p>
            <a:r>
              <a:rPr kumimoji="1" lang="zh-CN" altLang="en-US" dirty="0"/>
              <a:t>单击此处</a:t>
            </a:r>
            <a:br>
              <a:rPr kumimoji="1" lang="en-US" altLang="zh-CN" dirty="0"/>
            </a:br>
            <a:r>
              <a:rPr kumimoji="1" lang="zh-CN" altLang="en-US" dirty="0"/>
              <a:t>编辑标题样式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D5812D0-DB1B-CB4D-BF89-D47C57EED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72591" y="4318327"/>
            <a:ext cx="2743201" cy="1434773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C184EF6-0952-461F-A80E-320DB1BF0919}"/>
              </a:ext>
            </a:extLst>
          </p:cNvPr>
          <p:cNvSpPr/>
          <p:nvPr userDrawn="1"/>
        </p:nvSpPr>
        <p:spPr>
          <a:xfrm>
            <a:off x="2594903" y="1729651"/>
            <a:ext cx="16468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0</a:t>
            </a:r>
            <a:r>
              <a:rPr lang="en-US" altLang="zh-CN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3</a:t>
            </a:r>
            <a:r>
              <a:rPr lang="zh-CN" altLang="en-US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.</a:t>
            </a:r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35AD995D-23CC-4CB8-B3CC-B830932B0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9734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>
            <a:extLst>
              <a:ext uri="{FF2B5EF4-FFF2-40B4-BE49-F238E27FC236}">
                <a16:creationId xmlns:a16="http://schemas.microsoft.com/office/drawing/2014/main" id="{E0B13A70-6219-44AE-9F9D-21351CCCAC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918"/>
          <a:stretch/>
        </p:blipFill>
        <p:spPr>
          <a:xfrm>
            <a:off x="-9525" y="-19050"/>
            <a:ext cx="12201525" cy="687705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906A84FA-4E29-41C6-A208-7E329FA7BD6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07892" y="-9525"/>
            <a:ext cx="7745435" cy="6858000"/>
          </a:xfrm>
          <a:prstGeom prst="rect">
            <a:avLst/>
          </a:prstGeom>
        </p:spPr>
      </p:pic>
      <p:pic>
        <p:nvPicPr>
          <p:cNvPr id="15" name="图片 14" descr="图片包含 游戏机, 画, 钟表&#10;&#10;描述已自动生成">
            <a:extLst>
              <a:ext uri="{FF2B5EF4-FFF2-40B4-BE49-F238E27FC236}">
                <a16:creationId xmlns:a16="http://schemas.microsoft.com/office/drawing/2014/main" id="{3D0C9252-00E5-4462-AD57-4A3481AA25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3880" r="47917"/>
          <a:stretch/>
        </p:blipFill>
        <p:spPr>
          <a:xfrm>
            <a:off x="-9525" y="-19050"/>
            <a:ext cx="5438775" cy="693332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2B0CFEC9-317D-8243-AE29-F9924EE8E7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16967" y="3053090"/>
            <a:ext cx="3298825" cy="1265237"/>
          </a:xfrm>
        </p:spPr>
        <p:txBody>
          <a:bodyPr anchor="ctr" anchorCtr="0"/>
          <a:lstStyle>
            <a:lvl1pPr algn="r">
              <a:defRPr kumimoji="1" lang="zh-CN" altLang="en-US" sz="36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defRPr>
            </a:lvl1pPr>
          </a:lstStyle>
          <a:p>
            <a:r>
              <a:rPr kumimoji="1" lang="zh-CN" altLang="en-US" dirty="0"/>
              <a:t>单击此处</a:t>
            </a:r>
            <a:br>
              <a:rPr kumimoji="1" lang="en-US" altLang="zh-CN" dirty="0"/>
            </a:br>
            <a:r>
              <a:rPr kumimoji="1" lang="zh-CN" altLang="en-US" dirty="0"/>
              <a:t>编辑标题样式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D5812D0-DB1B-CB4D-BF89-D47C57EED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72591" y="4318327"/>
            <a:ext cx="2743201" cy="1434773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C184EF6-0952-461F-A80E-320DB1BF0919}"/>
              </a:ext>
            </a:extLst>
          </p:cNvPr>
          <p:cNvSpPr/>
          <p:nvPr userDrawn="1"/>
        </p:nvSpPr>
        <p:spPr>
          <a:xfrm>
            <a:off x="2594903" y="1729651"/>
            <a:ext cx="16468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04</a:t>
            </a:r>
            <a:r>
              <a:rPr lang="zh-CN" altLang="en-US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.</a:t>
            </a:r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35AD995D-23CC-4CB8-B3CC-B830932B0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938616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户外, 草, 田地, 建筑&#10;&#10;描述已自动生成">
            <a:extLst>
              <a:ext uri="{FF2B5EF4-FFF2-40B4-BE49-F238E27FC236}">
                <a16:creationId xmlns:a16="http://schemas.microsoft.com/office/drawing/2014/main" id="{DD33F9FD-C1E1-489E-9624-A6A49621F0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002" t="9222" r="1880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图片 14" descr="图片包含 游戏机, 画, 钟表&#10;&#10;描述已自动生成">
            <a:extLst>
              <a:ext uri="{FF2B5EF4-FFF2-40B4-BE49-F238E27FC236}">
                <a16:creationId xmlns:a16="http://schemas.microsoft.com/office/drawing/2014/main" id="{3D0C9252-00E5-4462-AD57-4A3481AA25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880" r="47917"/>
          <a:stretch/>
        </p:blipFill>
        <p:spPr>
          <a:xfrm>
            <a:off x="-9525" y="-19050"/>
            <a:ext cx="5438775" cy="693332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2B0CFEC9-317D-8243-AE29-F9924EE8E7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16967" y="3053090"/>
            <a:ext cx="3298825" cy="1265237"/>
          </a:xfrm>
        </p:spPr>
        <p:txBody>
          <a:bodyPr anchor="ctr" anchorCtr="0"/>
          <a:lstStyle>
            <a:lvl1pPr algn="r">
              <a:defRPr kumimoji="1" lang="zh-CN" altLang="en-US" sz="36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defRPr>
            </a:lvl1pPr>
          </a:lstStyle>
          <a:p>
            <a:r>
              <a:rPr kumimoji="1" lang="zh-CN" altLang="en-US" dirty="0"/>
              <a:t>单击此处</a:t>
            </a:r>
            <a:br>
              <a:rPr kumimoji="1" lang="en-US" altLang="zh-CN" dirty="0"/>
            </a:br>
            <a:r>
              <a:rPr kumimoji="1" lang="zh-CN" altLang="en-US" dirty="0"/>
              <a:t>编辑标题样式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D5812D0-DB1B-CB4D-BF89-D47C57EED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72591" y="4318327"/>
            <a:ext cx="2743201" cy="1434773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C184EF6-0952-461F-A80E-320DB1BF0919}"/>
              </a:ext>
            </a:extLst>
          </p:cNvPr>
          <p:cNvSpPr/>
          <p:nvPr userDrawn="1"/>
        </p:nvSpPr>
        <p:spPr>
          <a:xfrm>
            <a:off x="2594903" y="1729651"/>
            <a:ext cx="16468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0</a:t>
            </a:r>
            <a:r>
              <a:rPr lang="en-US" altLang="zh-CN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5</a:t>
            </a:r>
            <a:r>
              <a:rPr lang="zh-CN" altLang="en-US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.</a:t>
            </a:r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35AD995D-23CC-4CB8-B3CC-B830932B0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040509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6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图片包含 桌子, 食物, 建筑, 前&#10;&#10;描述已自动生成">
            <a:extLst>
              <a:ext uri="{FF2B5EF4-FFF2-40B4-BE49-F238E27FC236}">
                <a16:creationId xmlns:a16="http://schemas.microsoft.com/office/drawing/2014/main" id="{EE328450-696E-44A7-AD54-BB307068CE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6" y="0"/>
            <a:ext cx="12191388" cy="6858000"/>
          </a:xfrm>
          <a:prstGeom prst="rect">
            <a:avLst/>
          </a:prstGeom>
        </p:spPr>
      </p:pic>
      <p:pic>
        <p:nvPicPr>
          <p:cNvPr id="15" name="图片 14" descr="图片包含 游戏机, 画, 钟表&#10;&#10;描述已自动生成">
            <a:extLst>
              <a:ext uri="{FF2B5EF4-FFF2-40B4-BE49-F238E27FC236}">
                <a16:creationId xmlns:a16="http://schemas.microsoft.com/office/drawing/2014/main" id="{3D0C9252-00E5-4462-AD57-4A3481AA25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880" r="47917"/>
          <a:stretch/>
        </p:blipFill>
        <p:spPr>
          <a:xfrm>
            <a:off x="-9525" y="-19050"/>
            <a:ext cx="5438775" cy="693332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2B0CFEC9-317D-8243-AE29-F9924EE8E7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16967" y="3053090"/>
            <a:ext cx="3298825" cy="1265237"/>
          </a:xfrm>
        </p:spPr>
        <p:txBody>
          <a:bodyPr anchor="ctr" anchorCtr="0"/>
          <a:lstStyle>
            <a:lvl1pPr algn="r">
              <a:defRPr kumimoji="1" lang="zh-CN" altLang="en-US" sz="36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defRPr>
            </a:lvl1pPr>
          </a:lstStyle>
          <a:p>
            <a:r>
              <a:rPr kumimoji="1" lang="zh-CN" altLang="en-US" dirty="0"/>
              <a:t>单击此处</a:t>
            </a:r>
            <a:br>
              <a:rPr kumimoji="1" lang="en-US" altLang="zh-CN" dirty="0"/>
            </a:br>
            <a:r>
              <a:rPr kumimoji="1" lang="zh-CN" altLang="en-US" dirty="0"/>
              <a:t>编辑标题样式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D5812D0-DB1B-CB4D-BF89-D47C57EED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72591" y="4318327"/>
            <a:ext cx="2743201" cy="1434773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C184EF6-0952-461F-A80E-320DB1BF0919}"/>
              </a:ext>
            </a:extLst>
          </p:cNvPr>
          <p:cNvSpPr/>
          <p:nvPr userDrawn="1"/>
        </p:nvSpPr>
        <p:spPr>
          <a:xfrm>
            <a:off x="2594903" y="1729651"/>
            <a:ext cx="16468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0</a:t>
            </a:r>
            <a:r>
              <a:rPr lang="en-US" altLang="zh-CN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6</a:t>
            </a:r>
            <a:r>
              <a:rPr lang="zh-CN" altLang="en-US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.</a:t>
            </a:r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35AD995D-23CC-4CB8-B3CC-B830932B0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88467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0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E12F34-CE97-B446-A37B-EB474FDBC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8812"/>
            <a:ext cx="8564880" cy="587375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04040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2FF6B5-3625-6748-BD00-70E81528A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5860" y="1363981"/>
            <a:ext cx="9791700" cy="4533900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449E53-5FC1-604B-9742-5A75F60F2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39B5B-A962-884D-B916-4D3FAEE48915}" type="datetime1">
              <a:rPr kumimoji="1" lang="zh-CN" altLang="en-US" smtClean="0"/>
              <a:t>2021/2/17</a:t>
            </a:fld>
            <a:endParaRPr kumimoji="1"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90619E0-58A2-423F-8230-8E1FF159016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9D912DAF-931C-4ECD-ADDD-BBB18C01F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85178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2FF6B5-3625-6748-BD00-70E81528A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7760" y="1463041"/>
            <a:ext cx="6065520" cy="4434840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449E53-5FC1-604B-9742-5A75F60F2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39B5B-A962-884D-B916-4D3FAEE48915}" type="datetime1">
              <a:rPr kumimoji="1" lang="zh-CN" altLang="en-US" smtClean="0"/>
              <a:t>2021/2/17</a:t>
            </a:fld>
            <a:endParaRPr kumimoji="1"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A08D683-EDED-4CCB-8BC8-884F81465B2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2B3AADA2-5F90-4750-8C96-6BE32998E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9AB6FD41-7866-4FB1-B73D-387561A7F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8812"/>
            <a:ext cx="6583681" cy="587375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04040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61AF82E7-3187-4B29-8476-E102FAAD7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1881" y="990600"/>
            <a:ext cx="3749675" cy="4906963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980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_成员介绍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图片占位符 49">
            <a:extLst>
              <a:ext uri="{FF2B5EF4-FFF2-40B4-BE49-F238E27FC236}">
                <a16:creationId xmlns:a16="http://schemas.microsoft.com/office/drawing/2014/main" id="{5065AEB2-617C-4AF6-9728-BA5643C287A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863725" y="1939925"/>
            <a:ext cx="1903413" cy="1903413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1" name="图片占位符 49">
            <a:extLst>
              <a:ext uri="{FF2B5EF4-FFF2-40B4-BE49-F238E27FC236}">
                <a16:creationId xmlns:a16="http://schemas.microsoft.com/office/drawing/2014/main" id="{7C298331-5B18-4C98-8817-E35A33D57D8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102783" y="1939539"/>
            <a:ext cx="1903413" cy="1903413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2" name="图片占位符 49">
            <a:extLst>
              <a:ext uri="{FF2B5EF4-FFF2-40B4-BE49-F238E27FC236}">
                <a16:creationId xmlns:a16="http://schemas.microsoft.com/office/drawing/2014/main" id="{F92A1FEA-9720-474C-A40C-A6A3EAFB0B56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511279" y="1927776"/>
            <a:ext cx="1903413" cy="1903413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3A107DC-FF97-174B-83E6-EFC85E1E07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70211" y="254092"/>
            <a:ext cx="10515600" cy="1325563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1" lang="zh-CN" altLang="en-US" sz="3000" b="1" kern="1200" dirty="0">
                <a:solidFill>
                  <a:schemeClr val="bg1">
                    <a:lumMod val="95000"/>
                  </a:schemeClr>
                </a:solidFill>
                <a:latin typeface="PingFang SC Semibold" panose="020B0400000000000000" pitchFamily="34" charset="-122"/>
                <a:ea typeface="PingFang SC Semibold" panose="020B0400000000000000" pitchFamily="34" charset="-122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3000" b="1" dirty="0">
                <a:solidFill>
                  <a:schemeClr val="bg1">
                    <a:lumMod val="95000"/>
                  </a:schemeClr>
                </a:solidFill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团队介绍 </a:t>
            </a:r>
            <a:r>
              <a:rPr kumimoji="1" lang="en-US" altLang="zh-CN" sz="3000" b="1" dirty="0">
                <a:solidFill>
                  <a:schemeClr val="bg1">
                    <a:lumMod val="95000"/>
                  </a:schemeClr>
                </a:solidFill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Team Introduction</a:t>
            </a:r>
            <a:endParaRPr kumimoji="1"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24DF187-5767-AE44-965E-7B07CB226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43113-99F0-E94F-B43B-C597B50D8210}" type="datetime1">
              <a:rPr kumimoji="1" lang="zh-CN" altLang="en-US" smtClean="0"/>
              <a:t>2021/2/17</a:t>
            </a:fld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812E0FE-C78B-4BEC-98F8-55EB7EE19B5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3812377F-11ED-4AD7-89CB-040B13F60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0457B80C-BA28-40B8-8A43-917069ABA00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732560" y="4140944"/>
            <a:ext cx="165100" cy="76200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C679EC02-9223-4405-A3E9-2A88DC7641A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962648" y="4140944"/>
            <a:ext cx="165100" cy="76200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FD6CE9E5-FEBE-4647-BC20-3F5E986471C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06492" y="4140944"/>
            <a:ext cx="165100" cy="76200"/>
          </a:xfrm>
          <a:prstGeom prst="rect">
            <a:avLst/>
          </a:prstGeom>
        </p:spPr>
      </p:pic>
      <p:sp>
        <p:nvSpPr>
          <p:cNvPr id="38" name="文本占位符 36">
            <a:extLst>
              <a:ext uri="{FF2B5EF4-FFF2-40B4-BE49-F238E27FC236}">
                <a16:creationId xmlns:a16="http://schemas.microsoft.com/office/drawing/2014/main" id="{9203FAE4-6D7B-4548-9C1D-3E971C5FC47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76000" y="4352400"/>
            <a:ext cx="878400" cy="370800"/>
          </a:xfrm>
        </p:spPr>
        <p:txBody>
          <a:bodyPr/>
          <a:lstStyle>
            <a:lvl1pPr marL="0" indent="0" algn="ctr">
              <a:buNone/>
              <a:defRPr kumimoji="1" lang="zh-CN" altLang="en-US" sz="1800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代用名</a:t>
            </a:r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91339E33-B5C4-4990-91B2-90141B083C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33600" y="4816800"/>
            <a:ext cx="2732400" cy="738000"/>
          </a:xfrm>
        </p:spPr>
        <p:txBody>
          <a:bodyPr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lang="zh-CN" altLang="en-US" sz="14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单击此处编辑详细人物介绍内容单击此处编辑详细人物介绍内容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单击此处编辑详细人物介绍内容</a:t>
            </a:r>
          </a:p>
        </p:txBody>
      </p:sp>
      <p:sp>
        <p:nvSpPr>
          <p:cNvPr id="42" name="文本占位符 41">
            <a:extLst>
              <a:ext uri="{FF2B5EF4-FFF2-40B4-BE49-F238E27FC236}">
                <a16:creationId xmlns:a16="http://schemas.microsoft.com/office/drawing/2014/main" id="{E720F956-3456-4EB1-9FBB-08AC86E0F6E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30800" y="5652000"/>
            <a:ext cx="543600" cy="309600"/>
          </a:xfrm>
        </p:spPr>
        <p:txBody>
          <a:bodyPr>
            <a:normAutofit/>
          </a:bodyPr>
          <a:lstStyle>
            <a:lvl1pPr marL="0" indent="0" algn="ctr" defTabSz="914400" rtl="0" eaLnBrk="1" latinLnBrk="0" hangingPunct="1">
              <a:buNone/>
              <a:defRPr kumimoji="1" lang="zh-CN" altLang="en-US" sz="14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职位</a:t>
            </a:r>
          </a:p>
        </p:txBody>
      </p:sp>
      <p:sp>
        <p:nvSpPr>
          <p:cNvPr id="43" name="文本占位符 36">
            <a:extLst>
              <a:ext uri="{FF2B5EF4-FFF2-40B4-BE49-F238E27FC236}">
                <a16:creationId xmlns:a16="http://schemas.microsoft.com/office/drawing/2014/main" id="{3A85D957-04B1-43C1-B645-1ADD343CAA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711896" y="4352400"/>
            <a:ext cx="878400" cy="370800"/>
          </a:xfrm>
        </p:spPr>
        <p:txBody>
          <a:bodyPr/>
          <a:lstStyle>
            <a:lvl1pPr marL="0" indent="0" algn="ctr">
              <a:buNone/>
              <a:defRPr kumimoji="1" lang="zh-CN" altLang="en-US" sz="1800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代用名</a:t>
            </a:r>
          </a:p>
        </p:txBody>
      </p:sp>
      <p:sp>
        <p:nvSpPr>
          <p:cNvPr id="44" name="文本占位符 39">
            <a:extLst>
              <a:ext uri="{FF2B5EF4-FFF2-40B4-BE49-F238E27FC236}">
                <a16:creationId xmlns:a16="http://schemas.microsoft.com/office/drawing/2014/main" id="{BF45D191-E6EF-4880-8FDA-1E6A4DDD8AF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69496" y="4816800"/>
            <a:ext cx="2732400" cy="738000"/>
          </a:xfrm>
        </p:spPr>
        <p:txBody>
          <a:bodyPr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lang="zh-CN" altLang="en-US" sz="14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单击此处编辑详细人物介绍内容单击此处编辑详细人物介绍内容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单击此处编辑详细人物介绍内容</a:t>
            </a:r>
          </a:p>
        </p:txBody>
      </p:sp>
      <p:sp>
        <p:nvSpPr>
          <p:cNvPr id="45" name="文本占位符 41">
            <a:extLst>
              <a:ext uri="{FF2B5EF4-FFF2-40B4-BE49-F238E27FC236}">
                <a16:creationId xmlns:a16="http://schemas.microsoft.com/office/drawing/2014/main" id="{34FC82AC-463B-47DA-BEB9-281C0B1BCCA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866696" y="5652000"/>
            <a:ext cx="543600" cy="309600"/>
          </a:xfrm>
        </p:spPr>
        <p:txBody>
          <a:bodyPr>
            <a:normAutofit/>
          </a:bodyPr>
          <a:lstStyle>
            <a:lvl1pPr marL="0" indent="0" algn="ctr" defTabSz="914400" rtl="0" eaLnBrk="1" latinLnBrk="0" hangingPunct="1">
              <a:buNone/>
              <a:defRPr kumimoji="1" lang="zh-CN" altLang="en-US" sz="14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职位</a:t>
            </a:r>
          </a:p>
        </p:txBody>
      </p:sp>
      <p:sp>
        <p:nvSpPr>
          <p:cNvPr id="46" name="文本占位符 36">
            <a:extLst>
              <a:ext uri="{FF2B5EF4-FFF2-40B4-BE49-F238E27FC236}">
                <a16:creationId xmlns:a16="http://schemas.microsoft.com/office/drawing/2014/main" id="{CF7DF532-2439-4151-B3A0-082E43F6A3B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047792" y="4352400"/>
            <a:ext cx="878400" cy="370800"/>
          </a:xfrm>
        </p:spPr>
        <p:txBody>
          <a:bodyPr/>
          <a:lstStyle>
            <a:lvl1pPr marL="0" indent="0" algn="ctr">
              <a:buNone/>
              <a:defRPr kumimoji="1" lang="zh-CN" altLang="en-US" sz="1800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代用名</a:t>
            </a:r>
          </a:p>
        </p:txBody>
      </p:sp>
      <p:sp>
        <p:nvSpPr>
          <p:cNvPr id="47" name="文本占位符 39">
            <a:extLst>
              <a:ext uri="{FF2B5EF4-FFF2-40B4-BE49-F238E27FC236}">
                <a16:creationId xmlns:a16="http://schemas.microsoft.com/office/drawing/2014/main" id="{4762B861-7E14-4E03-B263-D7CC8612953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05392" y="4816800"/>
            <a:ext cx="2732400" cy="738000"/>
          </a:xfrm>
        </p:spPr>
        <p:txBody>
          <a:bodyPr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lang="zh-CN" altLang="en-US" sz="14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单击此处编辑详细人物介绍内容单击此处编辑详细人物介绍内容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单击此处编辑详细人物介绍内容</a:t>
            </a:r>
          </a:p>
        </p:txBody>
      </p:sp>
      <p:sp>
        <p:nvSpPr>
          <p:cNvPr id="48" name="文本占位符 41">
            <a:extLst>
              <a:ext uri="{FF2B5EF4-FFF2-40B4-BE49-F238E27FC236}">
                <a16:creationId xmlns:a16="http://schemas.microsoft.com/office/drawing/2014/main" id="{6A074C5E-DB3E-48B1-BD76-6F09A5C90D4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202592" y="5652000"/>
            <a:ext cx="543600" cy="309600"/>
          </a:xfrm>
        </p:spPr>
        <p:txBody>
          <a:bodyPr>
            <a:normAutofit/>
          </a:bodyPr>
          <a:lstStyle>
            <a:lvl1pPr marL="0" indent="0" algn="ctr" defTabSz="914400" rtl="0" eaLnBrk="1" latinLnBrk="0" hangingPunct="1">
              <a:buNone/>
              <a:defRPr kumimoji="1" lang="zh-CN" altLang="en-US" sz="14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职位</a:t>
            </a:r>
          </a:p>
        </p:txBody>
      </p:sp>
    </p:spTree>
    <p:extLst>
      <p:ext uri="{BB962C8B-B14F-4D97-AF65-F5344CB8AC3E}">
        <p14:creationId xmlns:p14="http://schemas.microsoft.com/office/powerpoint/2010/main" val="11225550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9EADE39-4CB0-874C-BAFF-761E2A016F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695700" y="0"/>
            <a:ext cx="8496300" cy="68579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FA8DBD4B-5AF4-4A02-A033-4517148FE08F}"/>
              </a:ext>
            </a:extLst>
          </p:cNvPr>
          <p:cNvGrpSpPr/>
          <p:nvPr userDrawn="1"/>
        </p:nvGrpSpPr>
        <p:grpSpPr>
          <a:xfrm>
            <a:off x="182563" y="3708418"/>
            <a:ext cx="3323559" cy="369332"/>
            <a:chOff x="182563" y="3708418"/>
            <a:chExt cx="3323559" cy="369332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D2BD3C69-ACEA-425F-BCD7-191089B5269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82563" y="3708418"/>
              <a:ext cx="1619379" cy="369332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A581D2E1-7331-4475-9456-F43AC4BE9D6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53384" y="3708418"/>
              <a:ext cx="1619379" cy="369332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D0C506BD-B2CC-4857-BDC8-00937F0A9E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886743" y="3708418"/>
              <a:ext cx="1619379" cy="369332"/>
            </a:xfrm>
            <a:prstGeom prst="rect">
              <a:avLst/>
            </a:prstGeom>
          </p:spPr>
        </p:pic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5C1BC426-4205-ED47-8478-C6798B948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563" y="2095500"/>
            <a:ext cx="3313111" cy="1600200"/>
          </a:xfrm>
        </p:spPr>
        <p:txBody>
          <a:bodyPr anchor="b">
            <a:normAutofit/>
          </a:bodyPr>
          <a:lstStyle>
            <a:lvl1pPr algn="ctr">
              <a:defRPr sz="3200" b="1"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E2CFF4-E5D2-3445-AC65-72521EC917F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82563" y="3724275"/>
            <a:ext cx="3313111" cy="365125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单击此处编辑文本样式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1049CD-0124-1D4F-9A5F-7CD1151B3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641A3-6D39-F940-B66C-A887D1678868}" type="datetime1">
              <a:rPr kumimoji="1" lang="zh-CN" altLang="en-US" smtClean="0"/>
              <a:t>2021/2/17</a:t>
            </a:fld>
            <a:endParaRPr kumimoji="1" lang="zh-CN" altLang="en-US"/>
          </a:p>
        </p:txBody>
      </p:sp>
      <p:sp>
        <p:nvSpPr>
          <p:cNvPr id="8" name="灯片编号占位符 5">
            <a:extLst>
              <a:ext uri="{FF2B5EF4-FFF2-40B4-BE49-F238E27FC236}">
                <a16:creationId xmlns:a16="http://schemas.microsoft.com/office/drawing/2014/main" id="{7800EDE7-8324-4DA9-8B52-ED13E6A87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C0D6AE2-DFDB-4902-85C7-579E64A6103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23118" y="6200793"/>
            <a:ext cx="2032000" cy="13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5134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混排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AC89BF-17CA-EE4F-8DDF-F29F15BA1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1200" y="651600"/>
            <a:ext cx="5613714" cy="554400"/>
          </a:xfrm>
        </p:spPr>
        <p:txBody>
          <a:bodyPr>
            <a:normAutofit/>
          </a:bodyPr>
          <a:lstStyle>
            <a:lvl1pPr>
              <a:defRPr kumimoji="1" lang="zh-CN" altLang="en-US" sz="3000" b="1" kern="1200" dirty="0">
                <a:solidFill>
                  <a:srgbClr val="772197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FAA5C4-21F3-4C46-8CFA-2B23B4872E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11200" y="1335314"/>
            <a:ext cx="5613714" cy="187234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4DED918-63F8-5642-96EA-81950F69BB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24914" y="651600"/>
            <a:ext cx="4328886" cy="5400721"/>
          </a:xfrm>
        </p:spPr>
        <p:txBody>
          <a:bodyPr/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225115F-93EC-9B48-BFC0-E2BD672D4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8034-5D67-F54D-A7F5-BFC321FAE862}" type="datetime1">
              <a:rPr kumimoji="1" lang="zh-CN" altLang="en-US" smtClean="0"/>
              <a:t>2021/2/17</a:t>
            </a:fld>
            <a:endParaRPr kumimoji="1"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C59BC63D-D6B4-418F-A1C6-71535397B1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55687" y="3429771"/>
            <a:ext cx="5040313" cy="2622550"/>
          </a:xfrm>
        </p:spPr>
        <p:txBody>
          <a:bodyPr/>
          <a:lstStyle/>
          <a:p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7E2F7FA-A052-411E-912B-2ECB3A81A73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  <p:sp>
        <p:nvSpPr>
          <p:cNvPr id="12" name="灯片编号占位符 5">
            <a:extLst>
              <a:ext uri="{FF2B5EF4-FFF2-40B4-BE49-F238E27FC236}">
                <a16:creationId xmlns:a16="http://schemas.microsoft.com/office/drawing/2014/main" id="{FD3147D9-C7ED-4152-B17A-7C7524745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7972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图排列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80A4C7-10C6-494F-9651-1FB50D0B1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1511" y="772847"/>
            <a:ext cx="9368978" cy="758776"/>
          </a:xfrm>
        </p:spPr>
        <p:txBody>
          <a:bodyPr>
            <a:normAutofit/>
          </a:bodyPr>
          <a:lstStyle>
            <a:lvl1pPr marL="0" algn="l" defTabSz="914400" rtl="0" eaLnBrk="1" latinLnBrk="0" hangingPunct="1">
              <a:defRPr kumimoji="1" lang="zh-CN" altLang="en-US" sz="3000" b="1" kern="1200" dirty="0">
                <a:solidFill>
                  <a:srgbClr val="772197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FFBB2C1-E7D3-1945-A925-88A0CCDD2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C93AF-CC2D-5C4B-B4E7-44AD3337F2AE}" type="datetime1">
              <a:rPr kumimoji="1" lang="zh-CN" altLang="en-US" smtClean="0"/>
              <a:t>2021/2/17</a:t>
            </a:fld>
            <a:endParaRPr kumimoji="1" lang="zh-CN" altLang="en-US"/>
          </a:p>
        </p:txBody>
      </p:sp>
      <p:sp>
        <p:nvSpPr>
          <p:cNvPr id="12" name="内容占位符 11">
            <a:extLst>
              <a:ext uri="{FF2B5EF4-FFF2-40B4-BE49-F238E27FC236}">
                <a16:creationId xmlns:a16="http://schemas.microsoft.com/office/drawing/2014/main" id="{F8E54996-5C65-44AA-953C-E8F78B37BCC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411287" y="1668463"/>
            <a:ext cx="9369201" cy="107473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/>
            </a:lvl3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EE74412-8B10-4E13-B7FC-806469CBFB9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8821" y="6193411"/>
            <a:ext cx="2032000" cy="139700"/>
          </a:xfrm>
          <a:prstGeom prst="rect">
            <a:avLst/>
          </a:prstGeom>
        </p:spPr>
      </p:pic>
      <p:sp>
        <p:nvSpPr>
          <p:cNvPr id="14" name="灯片编号占位符 5">
            <a:extLst>
              <a:ext uri="{FF2B5EF4-FFF2-40B4-BE49-F238E27FC236}">
                <a16:creationId xmlns:a16="http://schemas.microsoft.com/office/drawing/2014/main" id="{732831A2-4C7A-46AE-8377-EB307714B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A6483455-280D-4393-9329-549E91B3708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  <p:sp>
        <p:nvSpPr>
          <p:cNvPr id="19" name="图片占位符 18">
            <a:extLst>
              <a:ext uri="{FF2B5EF4-FFF2-40B4-BE49-F238E27FC236}">
                <a16:creationId xmlns:a16="http://schemas.microsoft.com/office/drawing/2014/main" id="{8054E0B8-E837-40B5-A248-B71972A328D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31888" y="2795468"/>
            <a:ext cx="2304000" cy="2304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20" name="图片占位符 18">
            <a:extLst>
              <a:ext uri="{FF2B5EF4-FFF2-40B4-BE49-F238E27FC236}">
                <a16:creationId xmlns:a16="http://schemas.microsoft.com/office/drawing/2014/main" id="{8D97B174-3804-48B4-8F2E-9DFCBD36BCD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49800" y="2795468"/>
            <a:ext cx="2304000" cy="2304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21" name="图片占位符 18">
            <a:extLst>
              <a:ext uri="{FF2B5EF4-FFF2-40B4-BE49-F238E27FC236}">
                <a16:creationId xmlns:a16="http://schemas.microsoft.com/office/drawing/2014/main" id="{1EC0751F-628F-426C-B940-DFDAAD818B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10496" y="2795468"/>
            <a:ext cx="2304000" cy="2304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22" name="图片占位符 18">
            <a:extLst>
              <a:ext uri="{FF2B5EF4-FFF2-40B4-BE49-F238E27FC236}">
                <a16:creationId xmlns:a16="http://schemas.microsoft.com/office/drawing/2014/main" id="{5D5979C6-1E9F-486B-82B5-8E5C650BE7D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771192" y="2795468"/>
            <a:ext cx="2304000" cy="2304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1848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A3109C-5429-604B-B9CB-C10A57D664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40000" y="2318400"/>
            <a:ext cx="5799600" cy="1198800"/>
          </a:xfrm>
        </p:spPr>
        <p:txBody>
          <a:bodyPr anchor="ctr" anchorCtr="0">
            <a:noAutofit/>
          </a:bodyPr>
          <a:lstStyle>
            <a:lvl1pPr algn="l">
              <a:defRPr sz="3600" b="1">
                <a:solidFill>
                  <a:srgbClr val="404040"/>
                </a:solidFill>
                <a:latin typeface="+mj-lt"/>
              </a:defRPr>
            </a:lvl1pPr>
          </a:lstStyle>
          <a:p>
            <a:r>
              <a:rPr kumimoji="1" lang="zh-CN" altLang="en-US" dirty="0"/>
              <a:t>单击编辑标题样式</a:t>
            </a:r>
            <a:br>
              <a:rPr kumimoji="1" lang="en-US" altLang="zh-CN" dirty="0"/>
            </a:br>
            <a:r>
              <a:rPr kumimoji="1" lang="zh-CN" altLang="en-US" dirty="0"/>
              <a:t>两行标题分割更为合适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DE293D-64E8-6D46-ACE8-F9A8713FF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0000" y="3513395"/>
            <a:ext cx="5799600" cy="436964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30C6F86-57D8-4AF9-8D5E-33A99F7F48F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339800" y="-2757608"/>
            <a:ext cx="1265293" cy="223685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923CE7E-1CBB-4532-B8DE-0DC543F3F8B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440000" y="3513395"/>
            <a:ext cx="5799600" cy="43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4980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24DF187-5767-AE44-965E-7B07CB226C7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032000" cy="365125"/>
          </a:xfrm>
        </p:spPr>
        <p:txBody>
          <a:bodyPr/>
          <a:lstStyle/>
          <a:p>
            <a:fld id="{F2843113-99F0-E94F-B43B-C597B50D8210}" type="datetime1">
              <a:rPr kumimoji="1" lang="zh-CN" altLang="en-US" smtClean="0"/>
              <a:t>2021/2/17</a:t>
            </a:fld>
            <a:endParaRPr kumimoji="1"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AA69DA4B-95E7-4D6C-9CD0-63CCA7E07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229" y="651600"/>
            <a:ext cx="5613714" cy="554400"/>
          </a:xfrm>
        </p:spPr>
        <p:txBody>
          <a:bodyPr>
            <a:normAutofit/>
          </a:bodyPr>
          <a:lstStyle>
            <a:lvl1pPr>
              <a:defRPr kumimoji="1" lang="zh-CN" altLang="en-US" sz="3000" b="1" kern="1200" dirty="0">
                <a:solidFill>
                  <a:srgbClr val="772197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8C35E7F5-54F2-4F8C-A68A-A0D3778CA1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32228" y="1335314"/>
            <a:ext cx="10229257" cy="55440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9765F9A-49D4-405A-9EFC-EA86C1CA4F9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890153" y="6464208"/>
            <a:ext cx="2032000" cy="139700"/>
          </a:xfrm>
          <a:prstGeom prst="rect">
            <a:avLst/>
          </a:prstGeom>
        </p:spPr>
      </p:pic>
      <p:sp>
        <p:nvSpPr>
          <p:cNvPr id="13" name="灯片编号占位符 5">
            <a:extLst>
              <a:ext uri="{FF2B5EF4-FFF2-40B4-BE49-F238E27FC236}">
                <a16:creationId xmlns:a16="http://schemas.microsoft.com/office/drawing/2014/main" id="{4613A660-3E79-402E-9928-218E1AE2C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EF342BF3-55DA-4C8A-A0C2-C57EA8982033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299542" y="2307771"/>
            <a:ext cx="6745829" cy="554401"/>
          </a:xfrm>
        </p:spPr>
        <p:txBody>
          <a:bodyPr anchor="ctr" anchorCtr="0">
            <a:normAutofit/>
          </a:bodyPr>
          <a:lstStyle>
            <a:lvl1pPr marL="0" indent="0">
              <a:buNone/>
              <a:defRPr kumimoji="1" lang="zh-CN" altLang="en-US" sz="2400" b="1" kern="1200" dirty="0">
                <a:solidFill>
                  <a:srgbClr val="772197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kumimoji="1" lang="zh-CN" altLang="en-US" dirty="0"/>
              <a:t>小标题</a:t>
            </a:r>
          </a:p>
        </p:txBody>
      </p:sp>
      <p:sp>
        <p:nvSpPr>
          <p:cNvPr id="15" name="内容占位符 2">
            <a:extLst>
              <a:ext uri="{FF2B5EF4-FFF2-40B4-BE49-F238E27FC236}">
                <a16:creationId xmlns:a16="http://schemas.microsoft.com/office/drawing/2014/main" id="{C3521529-F2EE-454B-8C35-9BE0F772D0C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299542" y="2862172"/>
            <a:ext cx="6745829" cy="252172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4574914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C64C0F3-9DED-1E4B-BB77-7D904762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3CA48-D77A-9140-99FC-15470DF5085B}" type="datetime1">
              <a:rPr kumimoji="1" lang="zh-CN" altLang="en-US" smtClean="0"/>
              <a:t>2021/2/17</a:t>
            </a:fld>
            <a:endParaRPr kumimoji="1" lang="zh-CN" altLang="en-US"/>
          </a:p>
        </p:txBody>
      </p:sp>
      <p:sp>
        <p:nvSpPr>
          <p:cNvPr id="8" name="灯片编号占位符 5">
            <a:extLst>
              <a:ext uri="{FF2B5EF4-FFF2-40B4-BE49-F238E27FC236}">
                <a16:creationId xmlns:a16="http://schemas.microsoft.com/office/drawing/2014/main" id="{42B94DD3-D4ED-4181-BF33-4B055CA97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32D2F15-B724-4A57-A29D-6D59288E2F6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AB996ACA-9BBF-4C89-9D55-5C14905C1845}"/>
              </a:ext>
            </a:extLst>
          </p:cNvPr>
          <p:cNvSpPr txBox="1"/>
          <p:nvPr userDrawn="1"/>
        </p:nvSpPr>
        <p:spPr>
          <a:xfrm>
            <a:off x="1109151" y="755494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b="1" dirty="0">
                <a:solidFill>
                  <a:srgbClr val="77219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致谢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27D53D0D-930F-4D98-AFA2-275007B605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9663" y="1401825"/>
            <a:ext cx="6045880" cy="4534580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</a:lstStyle>
          <a:p>
            <a:pPr lvl="0"/>
            <a:r>
              <a:rPr lang="zh-CN" altLang="en-US" dirty="0"/>
              <a:t>单击此处输入文本</a:t>
            </a:r>
          </a:p>
        </p:txBody>
      </p:sp>
    </p:spTree>
    <p:extLst>
      <p:ext uri="{BB962C8B-B14F-4D97-AF65-F5344CB8AC3E}">
        <p14:creationId xmlns:p14="http://schemas.microsoft.com/office/powerpoint/2010/main" val="17299989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ank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B9AA2C5-11B5-B042-8C9B-FADF323FB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3B86C-5B9B-2248-A1BA-C1D4A0ADDB28}" type="datetime1">
              <a:rPr kumimoji="1" lang="zh-CN" altLang="en-US" smtClean="0"/>
              <a:t>2021/2/17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5AAF62B-FD53-B84D-AA8F-CE6337D1B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515B8AF-0509-7748-9D17-6750134B4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DC770-FF79-6F43-8302-D9B49950C096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9DCA219-5BFA-4614-BE86-315B93A9B6CF}"/>
              </a:ext>
            </a:extLst>
          </p:cNvPr>
          <p:cNvSpPr txBox="1"/>
          <p:nvPr userDrawn="1"/>
        </p:nvSpPr>
        <p:spPr>
          <a:xfrm>
            <a:off x="3441697" y="2274838"/>
            <a:ext cx="48169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PingFang SC Light" panose="020B0300000000000000" pitchFamily="34" charset="-122"/>
                <a:cs typeface="Arial" panose="020B0604020202020204" pitchFamily="34" charset="0"/>
              </a:rPr>
              <a:t>THANK</a:t>
            </a:r>
          </a:p>
          <a:p>
            <a:r>
              <a:rPr kumimoji="1" lang="en" altLang="zh-CN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PingFang SC Light" panose="020B0300000000000000" pitchFamily="34" charset="-122"/>
                <a:cs typeface="Arial" panose="020B0604020202020204" pitchFamily="34" charset="0"/>
              </a:rPr>
              <a:t>YOU</a:t>
            </a:r>
            <a:endParaRPr kumimoji="1" lang="zh-CN" altLang="en-US" sz="7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PingFang SC Light" panose="020B0300000000000000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1458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3EEBFD-2089-524A-82E7-964304E61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37CD0F0-92BC-6D4C-9088-E18B222821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85900" y="1825625"/>
            <a:ext cx="8943975" cy="3879850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91B16F4-7DA9-454D-8918-763E9E532EC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0594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3257110-AC03-8949-8445-4F4FF92D25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3749675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E090B52-88D5-5742-88DF-3885616C11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E65646D-826D-4B96-9A95-3535C24E441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1578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B9AA2C5-11B5-B042-8C9B-FADF323FB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3B86C-5B9B-2248-A1BA-C1D4A0ADDB28}" type="datetime1">
              <a:rPr kumimoji="1" lang="zh-CN" altLang="en-US" smtClean="0"/>
              <a:t>2021/2/17</a:t>
            </a:fld>
            <a:endParaRPr kumimoji="1"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FE4C9347-952C-4AEA-B08A-92F1BA569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605C2EC-E750-478F-991C-32E2AE9CC8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69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A3109C-5429-604B-B9CB-C10A57D664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1800" y="2597400"/>
            <a:ext cx="6728400" cy="831600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kumimoji="1" lang="zh-CN" altLang="en-US" dirty="0"/>
              <a:t>单击此处编辑母版标题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DE293D-64E8-6D46-ACE8-F9A8713FF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31800" y="3398838"/>
            <a:ext cx="6728400" cy="517525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4FC20C6-D1D8-4E4B-8DBD-E3D686E9643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731800" y="3440113"/>
            <a:ext cx="6728400" cy="43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035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A3109C-5429-604B-B9CB-C10A57D664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07322" y="2503488"/>
            <a:ext cx="5990493" cy="837590"/>
          </a:xfrm>
        </p:spPr>
        <p:txBody>
          <a:bodyPr anchor="ctr" anchorCtr="0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单击此处编辑标题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DE293D-64E8-6D46-ACE8-F9A8713FF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7322" y="3311649"/>
            <a:ext cx="5990494" cy="494688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EC8CAC0-FE93-489C-BB57-DDDC480A726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2155212" y="2748739"/>
            <a:ext cx="558800" cy="3683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EE1D168-D345-4A4D-BAAA-C505C52CA9C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907322" y="3355793"/>
            <a:ext cx="5990494" cy="4064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292140D-9A36-4287-AA29-DFD4E4D99AC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07711" y="6340429"/>
            <a:ext cx="2032000" cy="13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00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_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2FF6B5-3625-6748-BD00-70E81528A54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28701" y="2247900"/>
            <a:ext cx="6991350" cy="3609975"/>
          </a:xfrm>
        </p:spPr>
        <p:txBody>
          <a:bodyPr anchor="t" anchorCtr="0"/>
          <a:lstStyle>
            <a:lvl1pPr marL="1440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defRPr kumimoji="1" lang="zh-CN" altLang="en-US" sz="30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0" algn="l" defTabSz="914400" rtl="0" eaLnBrk="1" latinLnBrk="0" hangingPunct="1">
              <a:defRPr kumimoji="1" lang="zh-CN" altLang="en-US" sz="30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0" algn="l" defTabSz="914400" rtl="0" eaLnBrk="1" latinLnBrk="0" hangingPunct="1">
              <a:defRPr kumimoji="1" lang="zh-CN" altLang="en-US" sz="30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0" algn="l" defTabSz="914400" rtl="0" eaLnBrk="1" latinLnBrk="0" hangingPunct="1">
              <a:defRPr kumimoji="1" lang="zh-CN" altLang="en-US" sz="30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0" algn="l" defTabSz="914400" rtl="0" eaLnBrk="1" latinLnBrk="0" hangingPunct="1">
              <a:defRPr kumimoji="1" lang="zh-CN" altLang="en-US" sz="30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</a:lstStyle>
          <a:p>
            <a:pPr lvl="0"/>
            <a:r>
              <a:rPr kumimoji="1" lang="zh-CN" altLang="en-US" dirty="0"/>
              <a:t>标题</a:t>
            </a:r>
            <a:r>
              <a:rPr kumimoji="1" lang="en-US" altLang="zh-CN" dirty="0"/>
              <a:t>1</a:t>
            </a:r>
          </a:p>
          <a:p>
            <a:pPr lvl="0"/>
            <a:r>
              <a:rPr kumimoji="1" lang="zh-CN" altLang="en-US" dirty="0"/>
              <a:t>标题</a:t>
            </a:r>
            <a:r>
              <a:rPr kumimoji="1" lang="en-US" altLang="zh-CN" dirty="0"/>
              <a:t>2</a:t>
            </a:r>
          </a:p>
          <a:p>
            <a:pPr lvl="0"/>
            <a:r>
              <a:rPr kumimoji="1" lang="zh-CN" altLang="en-US" dirty="0"/>
              <a:t>标题</a:t>
            </a:r>
            <a:r>
              <a:rPr kumimoji="1" lang="en-US" altLang="zh-CN" dirty="0"/>
              <a:t>3</a:t>
            </a:r>
          </a:p>
          <a:p>
            <a:pPr lvl="0"/>
            <a:r>
              <a:rPr kumimoji="1" lang="zh-CN" altLang="en-US" dirty="0"/>
              <a:t>标题</a:t>
            </a:r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449E53-5FC1-604B-9742-5A75F60F2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39B5B-A962-884D-B916-4D3FAEE48915}" type="datetime1">
              <a:rPr kumimoji="1" lang="zh-CN" altLang="en-US" smtClean="0"/>
              <a:t>2021/2/17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ACBC42-90DF-9C4C-A2BE-FB58BC868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14CD0E-91E7-D647-B0CE-69496DE03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4755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E12F34-CE97-B446-A37B-EB474FDBC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4911" y="1268936"/>
            <a:ext cx="8102600" cy="554400"/>
          </a:xfrm>
        </p:spPr>
        <p:txBody>
          <a:bodyPr>
            <a:normAutofit/>
          </a:bodyPr>
          <a:lstStyle>
            <a:lvl1pPr marL="0" algn="l" defTabSz="914400" rtl="0" eaLnBrk="1" latinLnBrk="0" hangingPunct="1">
              <a:defRPr kumimoji="1" lang="zh-CN" altLang="en-US" sz="3000" b="1" kern="1200" dirty="0">
                <a:solidFill>
                  <a:srgbClr val="772197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449E53-5FC1-604B-9742-5A75F60F2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39B5B-A962-884D-B916-4D3FAEE48915}" type="datetime1">
              <a:rPr kumimoji="1" lang="zh-CN" altLang="en-US" smtClean="0"/>
              <a:t>2021/2/17</a:t>
            </a:fld>
            <a:endParaRPr kumimoji="1"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14FF0FB-7073-46B9-8075-C3ED46C03F9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44700" y="2032684"/>
            <a:ext cx="8102600" cy="9144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2483A40-752E-494B-82E8-743628FFEAB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044700" y="2971800"/>
            <a:ext cx="8102600" cy="9144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CA435A4-0216-4B53-BBF5-0B0943298987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044700" y="3923271"/>
            <a:ext cx="8102600" cy="9144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5DB9DA7-E057-4914-B326-1B36F8B1997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2400471" y="2668544"/>
            <a:ext cx="520700" cy="3810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AC38DAD7-4A4B-4862-BD30-7BF69E564855}"/>
              </a:ext>
            </a:extLst>
          </p:cNvPr>
          <p:cNvSpPr/>
          <p:nvPr userDrawn="1"/>
        </p:nvSpPr>
        <p:spPr>
          <a:xfrm>
            <a:off x="2331307" y="2183424"/>
            <a:ext cx="7825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i="1" dirty="0">
                <a:solidFill>
                  <a:schemeClr val="bg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01.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CAAF634-9594-419E-A3A7-FB9E16887B1B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2400471" y="3681798"/>
            <a:ext cx="520700" cy="3810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E1691BF2-08A9-4DF4-84C0-AADE21507F6C}"/>
              </a:ext>
            </a:extLst>
          </p:cNvPr>
          <p:cNvSpPr/>
          <p:nvPr userDrawn="1"/>
        </p:nvSpPr>
        <p:spPr>
          <a:xfrm>
            <a:off x="2331307" y="3196678"/>
            <a:ext cx="7825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i="1" dirty="0">
                <a:solidFill>
                  <a:schemeClr val="bg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0</a:t>
            </a:r>
            <a:r>
              <a:rPr lang="en-US" altLang="zh-CN" sz="2800" b="1" i="1" dirty="0">
                <a:solidFill>
                  <a:schemeClr val="bg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2</a:t>
            </a:r>
            <a:r>
              <a:rPr lang="zh-CN" altLang="en-US" sz="2800" b="1" i="1" dirty="0">
                <a:solidFill>
                  <a:schemeClr val="bg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.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A642E62C-5316-4EDE-8457-3E21F6D47BE4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2400471" y="4571484"/>
            <a:ext cx="520700" cy="38100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737516D6-AB0F-454C-8728-14E70A69699C}"/>
              </a:ext>
            </a:extLst>
          </p:cNvPr>
          <p:cNvSpPr/>
          <p:nvPr userDrawn="1"/>
        </p:nvSpPr>
        <p:spPr>
          <a:xfrm>
            <a:off x="2331307" y="4086364"/>
            <a:ext cx="7825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i="1" dirty="0">
                <a:solidFill>
                  <a:schemeClr val="bg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0</a:t>
            </a:r>
            <a:r>
              <a:rPr lang="en-US" altLang="zh-CN" sz="2800" b="1" i="1" dirty="0">
                <a:solidFill>
                  <a:schemeClr val="bg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3</a:t>
            </a:r>
            <a:r>
              <a:rPr lang="zh-CN" altLang="en-US" sz="2800" b="1" i="1" dirty="0">
                <a:solidFill>
                  <a:schemeClr val="bg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.</a:t>
            </a:r>
          </a:p>
        </p:txBody>
      </p:sp>
      <p:sp>
        <p:nvSpPr>
          <p:cNvPr id="21" name="文本占位符 20">
            <a:extLst>
              <a:ext uri="{FF2B5EF4-FFF2-40B4-BE49-F238E27FC236}">
                <a16:creationId xmlns:a16="http://schemas.microsoft.com/office/drawing/2014/main" id="{0D245C68-4D53-4772-867D-33D95588049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7075" y="2032000"/>
            <a:ext cx="6880225" cy="903288"/>
          </a:xfrm>
        </p:spPr>
        <p:txBody>
          <a:bodyPr anchor="ctr" anchorCtr="0">
            <a:normAutofit/>
          </a:bodyPr>
          <a:lstStyle>
            <a:lvl1pPr marL="0" indent="0">
              <a:buNone/>
              <a:defRPr kumimoji="1" lang="zh-CN" altLang="en-US" sz="2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单击此处输入本文</a:t>
            </a:r>
          </a:p>
        </p:txBody>
      </p:sp>
      <p:sp>
        <p:nvSpPr>
          <p:cNvPr id="28" name="文本占位符 20">
            <a:extLst>
              <a:ext uri="{FF2B5EF4-FFF2-40B4-BE49-F238E27FC236}">
                <a16:creationId xmlns:a16="http://schemas.microsoft.com/office/drawing/2014/main" id="{2E157912-C7D2-42F1-8E7D-9B48ABFA56F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67075" y="2983191"/>
            <a:ext cx="6880225" cy="903288"/>
          </a:xfrm>
        </p:spPr>
        <p:txBody>
          <a:bodyPr anchor="ctr" anchorCtr="0">
            <a:normAutofit/>
          </a:bodyPr>
          <a:lstStyle>
            <a:lvl1pPr marL="0" indent="0">
              <a:buNone/>
              <a:defRPr kumimoji="1" lang="zh-CN" altLang="en-US" sz="2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单击此处输入本文</a:t>
            </a:r>
          </a:p>
        </p:txBody>
      </p:sp>
      <p:sp>
        <p:nvSpPr>
          <p:cNvPr id="29" name="文本占位符 20">
            <a:extLst>
              <a:ext uri="{FF2B5EF4-FFF2-40B4-BE49-F238E27FC236}">
                <a16:creationId xmlns:a16="http://schemas.microsoft.com/office/drawing/2014/main" id="{96892294-EC21-4158-818C-EADF7E907D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67075" y="3934383"/>
            <a:ext cx="6880225" cy="903288"/>
          </a:xfrm>
        </p:spPr>
        <p:txBody>
          <a:bodyPr anchor="ctr" anchorCtr="0">
            <a:normAutofit/>
          </a:bodyPr>
          <a:lstStyle>
            <a:lvl1pPr marL="0" indent="0">
              <a:buNone/>
              <a:defRPr kumimoji="1" lang="zh-CN" altLang="en-US" sz="2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单击此处输入本文</a:t>
            </a:r>
          </a:p>
        </p:txBody>
      </p:sp>
      <p:sp>
        <p:nvSpPr>
          <p:cNvPr id="30" name="灯片编号占位符 5">
            <a:extLst>
              <a:ext uri="{FF2B5EF4-FFF2-40B4-BE49-F238E27FC236}">
                <a16:creationId xmlns:a16="http://schemas.microsoft.com/office/drawing/2014/main" id="{2474DE2D-60C7-4B2D-8BB0-5696356D0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/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681796A6-47CA-4D8F-9549-64294FD2B188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969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0_节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976BC7-627C-4BC0-9B2C-C5FD80266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1353" y="1508760"/>
            <a:ext cx="7949293" cy="167635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AA28CFE-714F-4DC2-B3B8-6234D0452E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21353" y="3212101"/>
            <a:ext cx="7949293" cy="110013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03FAA6B-5339-4D84-AA6F-C3B919EBE49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80211" y="6464208"/>
            <a:ext cx="2032000" cy="139700"/>
          </a:xfrm>
          <a:prstGeom prst="rect">
            <a:avLst/>
          </a:prstGeom>
        </p:spPr>
      </p:pic>
      <p:pic>
        <p:nvPicPr>
          <p:cNvPr id="13" name="图形 12">
            <a:extLst>
              <a:ext uri="{FF2B5EF4-FFF2-40B4-BE49-F238E27FC236}">
                <a16:creationId xmlns:a16="http://schemas.microsoft.com/office/drawing/2014/main" id="{295A1DD3-29AF-4EE6-B9B5-5490869C679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7188" y="451641"/>
            <a:ext cx="2743200" cy="68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195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>
            <a:extLst>
              <a:ext uri="{FF2B5EF4-FFF2-40B4-BE49-F238E27FC236}">
                <a16:creationId xmlns:a16="http://schemas.microsoft.com/office/drawing/2014/main" id="{E0B13A70-6219-44AE-9F9D-21351CCCAC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918"/>
          <a:stretch/>
        </p:blipFill>
        <p:spPr>
          <a:xfrm>
            <a:off x="-9525" y="-19050"/>
            <a:ext cx="12201525" cy="687705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906A84FA-4E29-41C6-A208-7E329FA7BD6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07892" y="-9525"/>
            <a:ext cx="7745435" cy="6858000"/>
          </a:xfrm>
          <a:prstGeom prst="rect">
            <a:avLst/>
          </a:prstGeom>
        </p:spPr>
      </p:pic>
      <p:pic>
        <p:nvPicPr>
          <p:cNvPr id="15" name="图片 14" descr="图片包含 游戏机, 画, 钟表&#10;&#10;描述已自动生成">
            <a:extLst>
              <a:ext uri="{FF2B5EF4-FFF2-40B4-BE49-F238E27FC236}">
                <a16:creationId xmlns:a16="http://schemas.microsoft.com/office/drawing/2014/main" id="{3D0C9252-00E5-4462-AD57-4A3481AA25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3880" r="47917"/>
          <a:stretch/>
        </p:blipFill>
        <p:spPr>
          <a:xfrm>
            <a:off x="-9525" y="-19050"/>
            <a:ext cx="5438775" cy="693332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2B0CFEC9-317D-8243-AE29-F9924EE8E7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16967" y="3053090"/>
            <a:ext cx="3298825" cy="1265237"/>
          </a:xfrm>
        </p:spPr>
        <p:txBody>
          <a:bodyPr anchor="ctr" anchorCtr="0"/>
          <a:lstStyle>
            <a:lvl1pPr algn="r">
              <a:defRPr kumimoji="1" lang="zh-CN" altLang="en-US" sz="36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defRPr>
            </a:lvl1pPr>
          </a:lstStyle>
          <a:p>
            <a:r>
              <a:rPr kumimoji="1" lang="zh-CN" altLang="en-US" dirty="0"/>
              <a:t>单击此处</a:t>
            </a:r>
            <a:br>
              <a:rPr kumimoji="1" lang="en-US" altLang="zh-CN" dirty="0"/>
            </a:br>
            <a:r>
              <a:rPr kumimoji="1" lang="zh-CN" altLang="en-US" dirty="0"/>
              <a:t>编辑标题样式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D5812D0-DB1B-CB4D-BF89-D47C57EED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72591" y="4318327"/>
            <a:ext cx="2743201" cy="1434773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C184EF6-0952-461F-A80E-320DB1BF0919}"/>
              </a:ext>
            </a:extLst>
          </p:cNvPr>
          <p:cNvSpPr/>
          <p:nvPr userDrawn="1"/>
        </p:nvSpPr>
        <p:spPr>
          <a:xfrm>
            <a:off x="2594903" y="1729651"/>
            <a:ext cx="16468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01</a:t>
            </a:r>
            <a:r>
              <a:rPr lang="zh-CN" altLang="en-US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.</a:t>
            </a:r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35AD995D-23CC-4CB8-B3CC-B830932B0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0841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户外, 草, 田地, 建筑&#10;&#10;描述已自动生成">
            <a:extLst>
              <a:ext uri="{FF2B5EF4-FFF2-40B4-BE49-F238E27FC236}">
                <a16:creationId xmlns:a16="http://schemas.microsoft.com/office/drawing/2014/main" id="{DD33F9FD-C1E1-489E-9624-A6A49621F0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002" t="9222" r="1880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图片 14" descr="图片包含 游戏机, 画, 钟表&#10;&#10;描述已自动生成">
            <a:extLst>
              <a:ext uri="{FF2B5EF4-FFF2-40B4-BE49-F238E27FC236}">
                <a16:creationId xmlns:a16="http://schemas.microsoft.com/office/drawing/2014/main" id="{3D0C9252-00E5-4462-AD57-4A3481AA25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880" r="47917"/>
          <a:stretch/>
        </p:blipFill>
        <p:spPr>
          <a:xfrm>
            <a:off x="-9525" y="-19050"/>
            <a:ext cx="5438775" cy="693332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2B0CFEC9-317D-8243-AE29-F9924EE8E7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16967" y="3053090"/>
            <a:ext cx="3298825" cy="1265237"/>
          </a:xfrm>
        </p:spPr>
        <p:txBody>
          <a:bodyPr anchor="ctr" anchorCtr="0"/>
          <a:lstStyle>
            <a:lvl1pPr algn="r">
              <a:defRPr kumimoji="1" lang="zh-CN" altLang="en-US" sz="36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defRPr>
            </a:lvl1pPr>
          </a:lstStyle>
          <a:p>
            <a:r>
              <a:rPr kumimoji="1" lang="zh-CN" altLang="en-US" dirty="0"/>
              <a:t>单击此处</a:t>
            </a:r>
            <a:br>
              <a:rPr kumimoji="1" lang="en-US" altLang="zh-CN" dirty="0"/>
            </a:br>
            <a:r>
              <a:rPr kumimoji="1" lang="zh-CN" altLang="en-US" dirty="0"/>
              <a:t>编辑标题样式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D5812D0-DB1B-CB4D-BF89-D47C57EED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72591" y="4318327"/>
            <a:ext cx="2743201" cy="1434773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C184EF6-0952-461F-A80E-320DB1BF0919}"/>
              </a:ext>
            </a:extLst>
          </p:cNvPr>
          <p:cNvSpPr/>
          <p:nvPr userDrawn="1"/>
        </p:nvSpPr>
        <p:spPr>
          <a:xfrm>
            <a:off x="2594903" y="1729651"/>
            <a:ext cx="16468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0</a:t>
            </a:r>
            <a:r>
              <a:rPr lang="en-US" altLang="zh-CN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2</a:t>
            </a:r>
            <a:r>
              <a:rPr lang="zh-CN" altLang="en-US" sz="7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.</a:t>
            </a:r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35AD995D-23CC-4CB8-B3CC-B830932B0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80125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74DA86A-E2F3-0442-8D77-88DB2A62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9735F5B-CC58-C043-BA0E-50E71FD663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1541A7-179B-AC44-8728-746989662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38F588-DBAA-5947-A52A-E444FC590A45}" type="datetime1">
              <a:rPr kumimoji="1" lang="zh-CN" altLang="en-US" smtClean="0"/>
              <a:t>2021/2/17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D4120C-9F48-3E48-B97A-78829C1E86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F6BAF8-A954-1F4A-AC24-CE8E61E06C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2DC770-FF79-6F43-8302-D9B49950C0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6827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83" r:id="rId11"/>
    <p:sldLayoutId id="2147483684" r:id="rId12"/>
    <p:sldLayoutId id="2147483685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  <p:sldLayoutId id="2147483681" r:id="rId24"/>
    <p:sldLayoutId id="2147483682" r:id="rId2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6.jpg"/><Relationship Id="rId4" Type="http://schemas.openxmlformats.org/officeDocument/2006/relationships/image" Target="../media/image45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3" Type="http://schemas.openxmlformats.org/officeDocument/2006/relationships/image" Target="../media/image45.jpg"/><Relationship Id="rId7" Type="http://schemas.openxmlformats.org/officeDocument/2006/relationships/customXml" Target="../ink/ink2.xml"/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47.emf"/><Relationship Id="rId5" Type="http://schemas.openxmlformats.org/officeDocument/2006/relationships/customXml" Target="../ink/ink1.xml"/><Relationship Id="rId10" Type="http://schemas.openxmlformats.org/officeDocument/2006/relationships/image" Target="../media/image49.emf"/><Relationship Id="rId4" Type="http://schemas.openxmlformats.org/officeDocument/2006/relationships/image" Target="../media/image46.jpg"/><Relationship Id="rId9" Type="http://schemas.openxmlformats.org/officeDocument/2006/relationships/customXml" Target="../ink/ink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7" Type="http://schemas.openxmlformats.org/officeDocument/2006/relationships/image" Target="../media/image51.emf"/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14.xml"/><Relationship Id="rId6" Type="http://schemas.openxmlformats.org/officeDocument/2006/relationships/customXml" Target="../ink/ink5.xml"/><Relationship Id="rId5" Type="http://schemas.openxmlformats.org/officeDocument/2006/relationships/image" Target="../media/image50.emf"/><Relationship Id="rId4" Type="http://schemas.openxmlformats.org/officeDocument/2006/relationships/customXml" Target="../ink/ink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53.emf"/><Relationship Id="rId4" Type="http://schemas.openxmlformats.org/officeDocument/2006/relationships/customXml" Target="../ink/ink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756F0A87-0E84-498E-951F-8E8372ACC2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英语版块</a:t>
            </a:r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D9868028-F078-4327-BB2B-A4A3B378A3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2021</a:t>
            </a:r>
            <a:r>
              <a:rPr lang="zh-CN" altLang="en-US" dirty="0"/>
              <a:t>空中加油站</a:t>
            </a:r>
          </a:p>
        </p:txBody>
      </p:sp>
    </p:spTree>
    <p:extLst>
      <p:ext uri="{BB962C8B-B14F-4D97-AF65-F5344CB8AC3E}">
        <p14:creationId xmlns:p14="http://schemas.microsoft.com/office/powerpoint/2010/main" val="1245541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单词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记忆词义的高效技巧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运用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词根、词缀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（如</a:t>
            </a:r>
            <a:r>
              <a: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import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、</a:t>
            </a:r>
            <a:r>
              <a: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export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）</a:t>
            </a:r>
          </a:p>
          <a:p>
            <a:pPr marL="0" lvl="0" indent="0">
              <a:buNone/>
            </a:pPr>
            <a:r>
              <a:rPr lang="zh-CN" altLang="en-US" sz="1800" dirty="0">
                <a:solidFill>
                  <a:srgbClr val="FAF5FB"/>
                </a:solidFill>
                <a:latin typeface="+mn-ea"/>
              </a:rPr>
              <a:t>。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记忆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使用情境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（如 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词组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、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例句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、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联想场景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）</a:t>
            </a:r>
          </a:p>
          <a:p>
            <a:pPr marL="0" lvl="0" indent="0">
              <a:buNone/>
            </a:pP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做 简短 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笔记</a:t>
            </a:r>
            <a:endParaRPr lang="en-US" altLang="zh-CN" sz="1800" b="1" dirty="0">
              <a:solidFill>
                <a:srgbClr val="FF0000"/>
              </a:solidFill>
              <a:latin typeface="+mn-ea"/>
            </a:endParaRPr>
          </a:p>
          <a:p>
            <a:pPr marL="0" indent="0">
              <a:buNone/>
            </a:pPr>
            <a:endParaRPr lang="en-US" altLang="zh-CN" sz="1800" b="1" dirty="0">
              <a:solidFill>
                <a:srgbClr val="FF0000"/>
              </a:solidFill>
              <a:latin typeface="+mn-ea"/>
            </a:endParaRPr>
          </a:p>
          <a:p>
            <a:pPr marL="0" indent="0">
              <a:buNone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总结：</a:t>
            </a:r>
            <a:r>
              <a:rPr lang="zh-CN" altLang="en-US" sz="2000" b="1" dirty="0">
                <a:solidFill>
                  <a:srgbClr val="FF0000"/>
                </a:solidFill>
                <a:latin typeface="+mn-ea"/>
              </a:rPr>
              <a:t>缩短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记忆内容；在</a:t>
            </a:r>
            <a:r>
              <a:rPr lang="zh-CN" altLang="en-US" sz="2000" b="1" dirty="0">
                <a:solidFill>
                  <a:srgbClr val="FF0000"/>
                </a:solidFill>
                <a:latin typeface="+mn-ea"/>
              </a:rPr>
              <a:t>使用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中记忆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10</a:t>
            </a:fld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1884671-3A30-4ECA-9E80-05FE82F240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1710" y="1439007"/>
            <a:ext cx="4605527" cy="375138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56B4CC8-C882-4EBD-BA5C-470B1CCE5AB7}"/>
              </a:ext>
            </a:extLst>
          </p:cNvPr>
          <p:cNvSpPr txBox="1"/>
          <p:nvPr/>
        </p:nvSpPr>
        <p:spPr>
          <a:xfrm>
            <a:off x="7383488" y="5308187"/>
            <a:ext cx="21385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借助 </a:t>
            </a:r>
            <a:r>
              <a:rPr lang="zh-CN" altLang="en-US" sz="1600" b="1" dirty="0"/>
              <a:t>短</a:t>
            </a:r>
            <a:r>
              <a:rPr lang="zh-CN" altLang="en-US" sz="1600" dirty="0"/>
              <a:t> 例句理解记忆</a:t>
            </a:r>
          </a:p>
        </p:txBody>
      </p:sp>
    </p:spTree>
    <p:extLst>
      <p:ext uri="{BB962C8B-B14F-4D97-AF65-F5344CB8AC3E}">
        <p14:creationId xmlns:p14="http://schemas.microsoft.com/office/powerpoint/2010/main" val="477828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核心词：缩短、使用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分拆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单词为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词根词缀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，或各个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音节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，进而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以音带形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indent="0">
              <a:buNone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这样只需特地记忆单词拼写的特殊之处。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indent="0">
              <a:buNone/>
            </a:pP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用多种方式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理解词义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，而不止翻译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indent="0">
              <a:buNone/>
            </a:pP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大胆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念出英文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indent="0">
              <a:buNone/>
            </a:pP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把单词和例句当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听力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素材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做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浓缩的笔记</a:t>
            </a:r>
            <a:endParaRPr lang="en-US" altLang="zh-CN" sz="1800" b="1" dirty="0">
              <a:solidFill>
                <a:srgbClr val="FF0000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刷</a:t>
            </a:r>
            <a:r>
              <a: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App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的单词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复习自测题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（如手敲单词拼写）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 dirty="0"/>
              <a:t>Page</a:t>
            </a:r>
            <a:r>
              <a:rPr kumimoji="1" lang="zh-CN" altLang="en-US" dirty="0"/>
              <a:t> </a:t>
            </a:r>
            <a:fld id="{562DC770-FF79-6F43-8302-D9B49950C096}" type="slidenum">
              <a:rPr kumimoji="1" lang="zh-CN" altLang="en-US" smtClean="0"/>
              <a:pPr/>
              <a:t>11</a:t>
            </a:fld>
            <a:endParaRPr kumimoji="1"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B85139E-B58D-4666-A01E-578B9DF6D6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114" y="1363981"/>
            <a:ext cx="2395172" cy="999854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BD6DF158-F6E8-4312-90DF-D4F9589DC6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114" y="1363981"/>
            <a:ext cx="3751428" cy="4398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930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核心词：缩短、使用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分拆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单词为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词根词缀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，或各个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音节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，进而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以音带形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indent="0">
              <a:buNone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这样只需特地记忆特殊之处。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indent="0">
              <a:buNone/>
            </a:pP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用多种方式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理解词义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，而不止翻译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indent="0">
              <a:buNone/>
            </a:pP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大胆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念出英文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indent="0">
              <a:buNone/>
            </a:pP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把单词和例句当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听力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素材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做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浓缩的笔记</a:t>
            </a:r>
            <a:endParaRPr lang="en-US" altLang="zh-CN" sz="1800" b="1" dirty="0">
              <a:solidFill>
                <a:srgbClr val="FF0000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刷</a:t>
            </a:r>
            <a:r>
              <a: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App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的单词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复习自测题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（如手敲单词拼写）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12</a:t>
            </a:fld>
            <a:endParaRPr kumimoji="1" lang="zh-CN" altLang="en-US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D1515ECB-3C80-4C15-9A65-A85F2A8E61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8483" y="1270197"/>
            <a:ext cx="2897146" cy="453390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5341BB8-0330-4A77-B386-491ECCD627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4680" y="3429000"/>
            <a:ext cx="5279854" cy="114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085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说明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marL="0" lvl="0" indent="0">
              <a:buNone/>
            </a:pP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r>
              <a:rPr lang="zh-CN" alt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以上只是提供一些可选择的建议，</a:t>
            </a:r>
            <a:endParaRPr lang="en-US" altLang="zh-CN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r>
              <a:rPr lang="zh-CN" alt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大家可根据自己的情况适当借鉴，</a:t>
            </a:r>
            <a:endParaRPr lang="en-US" altLang="zh-CN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r>
              <a:rPr lang="zh-CN" alt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并非都需要做。</a:t>
            </a:r>
            <a:endParaRPr lang="en-US" altLang="zh-CN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en-US" altLang="zh-CN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r>
              <a:rPr lang="zh-CN" alt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但坚持是必要的。</a:t>
            </a:r>
            <a:endParaRPr lang="en-US" altLang="zh-CN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en-US" altLang="zh-CN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r>
              <a:rPr lang="zh-CN" alt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一两遍就记住所有单词很不现实，但坚持不懈地反复记忆的话，就算死记硬背也会有很大收获的。</a:t>
            </a:r>
          </a:p>
          <a:p>
            <a:pPr marL="0" lvl="0" indent="0">
              <a:buNone/>
            </a:pPr>
            <a:endParaRPr lang="en-US" altLang="zh-CN" sz="5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en-US" altLang="zh-CN" sz="5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indent="0">
              <a:buNone/>
            </a:pPr>
            <a:endParaRPr lang="zh-CN" altLang="en-US" sz="5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en-US" altLang="zh-CN" sz="5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en-US" altLang="zh-CN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en-US" altLang="zh-CN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r>
              <a:rPr lang="zh-CN" altLang="en-US" sz="7200" dirty="0">
                <a:solidFill>
                  <a:srgbClr val="FAF5FB"/>
                </a:solidFill>
                <a:latin typeface="+mn-ea"/>
              </a:rPr>
              <a:t>。</a:t>
            </a:r>
          </a:p>
          <a:p>
            <a:pPr marL="0" lvl="0" indent="0">
              <a:buNone/>
            </a:pP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13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128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A9E3C4-8EDD-4CA4-9AE0-D4CD16BCD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阅读理解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4D9DD11-39BD-496F-89BB-837C8D5FE3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2">
            <a:extLst>
              <a:ext uri="{FF2B5EF4-FFF2-40B4-BE49-F238E27FC236}">
                <a16:creationId xmlns:a16="http://schemas.microsoft.com/office/drawing/2014/main" id="{4FA1A6E7-D07C-44AA-88E5-C88A1447C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14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099565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阅读理解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endParaRPr lang="zh-CN" altLang="en-US" sz="1800" dirty="0">
              <a:effectLst/>
            </a:endParaRPr>
          </a:p>
          <a:p>
            <a:r>
              <a:rPr lang="zh-CN" altLang="en-US" sz="1800" dirty="0">
                <a:effectLst/>
              </a:rPr>
              <a:t>前置要求：单词储备足以读懂文章</a:t>
            </a:r>
          </a:p>
          <a:p>
            <a:pPr marL="0" indent="0">
              <a:buNone/>
            </a:pPr>
            <a:endParaRPr lang="zh-CN" altLang="en-US" sz="1800" dirty="0">
              <a:effectLst/>
            </a:endParaRPr>
          </a:p>
          <a:p>
            <a:r>
              <a:rPr lang="zh-CN" altLang="en-US" sz="1800" dirty="0">
                <a:effectLst/>
              </a:rPr>
              <a:t>如何快速提高：反复练习，</a:t>
            </a:r>
            <a:r>
              <a:rPr lang="zh-CN" altLang="en-US" sz="1800" b="1" dirty="0">
                <a:solidFill>
                  <a:srgbClr val="FF0000"/>
                </a:solidFill>
                <a:effectLst/>
              </a:rPr>
              <a:t>思考错因</a:t>
            </a:r>
            <a:r>
              <a:rPr lang="zh-CN" altLang="en-US" sz="1800" dirty="0">
                <a:effectLst/>
              </a:rPr>
              <a:t>并试</a:t>
            </a:r>
            <a:r>
              <a:rPr lang="zh-CN" altLang="en-US" sz="1800" dirty="0"/>
              <a:t>图改正，再次练习时</a:t>
            </a:r>
            <a:r>
              <a:rPr lang="zh-CN" altLang="en-US" sz="1800" b="1" dirty="0">
                <a:solidFill>
                  <a:srgbClr val="FF0000"/>
                </a:solidFill>
                <a:effectLst/>
              </a:rPr>
              <a:t>注意所总结的要点</a:t>
            </a:r>
            <a:r>
              <a:rPr lang="zh-CN" altLang="en-US" sz="1800" dirty="0">
                <a:effectLst/>
              </a:rPr>
              <a:t>。</a:t>
            </a:r>
            <a:endParaRPr lang="zh-CN" altLang="en-US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下面讲解解题技巧，并配例题（</a:t>
            </a:r>
            <a:r>
              <a: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2020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年全国卷</a:t>
            </a:r>
            <a:r>
              <a: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I 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阅读理解 </a:t>
            </a:r>
            <a:r>
              <a: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D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篇）</a:t>
            </a:r>
          </a:p>
          <a:p>
            <a:pPr marL="0" lvl="0" indent="0">
              <a:buNone/>
            </a:pPr>
            <a:r>
              <a:rPr lang="zh-CN" altLang="en-US" sz="1800" dirty="0">
                <a:solidFill>
                  <a:srgbClr val="FAF5FB"/>
                </a:solidFill>
                <a:latin typeface="+mn-ea"/>
              </a:rPr>
              <a:t>。</a:t>
            </a:r>
          </a:p>
          <a:p>
            <a:pPr marL="0" lvl="0" indent="0">
              <a:buNone/>
            </a:pPr>
            <a:endParaRPr lang="zh-CN" altLang="en-US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15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43203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 </a:t>
            </a:r>
            <a:r>
              <a:rPr lang="zh-CN" altLang="en-US" dirty="0"/>
              <a:t>常见题型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endParaRPr lang="zh-CN" altLang="en-US" sz="1800" dirty="0">
              <a:effectLst/>
            </a:endParaRPr>
          </a:p>
          <a:p>
            <a:pPr algn="just"/>
            <a:r>
              <a:rPr lang="zh-CN" altLang="en-US" sz="1800" b="1" i="0" dirty="0">
                <a:solidFill>
                  <a:srgbClr val="6A6A6A"/>
                </a:solidFill>
                <a:effectLst/>
                <a:latin typeface="-apple-system"/>
              </a:rPr>
              <a:t>细节题</a:t>
            </a: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死抓</a:t>
            </a:r>
            <a:r>
              <a:rPr lang="zh-CN" altLang="en-US" sz="1800" b="1" i="0" dirty="0">
                <a:solidFill>
                  <a:srgbClr val="FF0000"/>
                </a:solidFill>
                <a:effectLst/>
                <a:latin typeface="-apple-system"/>
              </a:rPr>
              <a:t>细节</a:t>
            </a:r>
            <a:endParaRPr lang="en-US" altLang="zh-CN" sz="1800" b="1" i="0" dirty="0">
              <a:solidFill>
                <a:srgbClr val="FF0000"/>
              </a:solidFill>
              <a:effectLst/>
              <a:latin typeface="-apple-system"/>
            </a:endParaRPr>
          </a:p>
          <a:p>
            <a:pPr algn="just"/>
            <a:endParaRPr lang="zh-CN" altLang="en-US" sz="1800" b="0" i="0" dirty="0">
              <a:solidFill>
                <a:srgbClr val="6A6A6A"/>
              </a:solidFill>
              <a:effectLst/>
              <a:latin typeface="-apple-system"/>
            </a:endParaRPr>
          </a:p>
          <a:p>
            <a:pPr algn="just"/>
            <a:r>
              <a:rPr lang="zh-CN" altLang="en-US" sz="1800" b="1" i="0" dirty="0">
                <a:solidFill>
                  <a:srgbClr val="6A6A6A"/>
                </a:solidFill>
                <a:effectLst/>
                <a:latin typeface="-apple-system"/>
              </a:rPr>
              <a:t>推断题</a:t>
            </a: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不可流于表面（</a:t>
            </a:r>
            <a:r>
              <a:rPr lang="zh-CN" altLang="en-US" sz="1800" b="1" i="0" dirty="0">
                <a:solidFill>
                  <a:srgbClr val="FF0000"/>
                </a:solidFill>
                <a:effectLst/>
                <a:latin typeface="-apple-system"/>
              </a:rPr>
              <a:t>只推一步</a:t>
            </a: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）</a:t>
            </a:r>
            <a:endParaRPr lang="en-US" altLang="zh-CN" sz="1800" b="0" i="0" dirty="0">
              <a:solidFill>
                <a:srgbClr val="6A6A6A"/>
              </a:solidFill>
              <a:effectLst/>
              <a:latin typeface="-apple-system"/>
            </a:endParaRPr>
          </a:p>
          <a:p>
            <a:pPr algn="just"/>
            <a:endParaRPr lang="zh-CN" altLang="en-US" sz="1800" b="0" i="0" dirty="0">
              <a:solidFill>
                <a:srgbClr val="6A6A6A"/>
              </a:solidFill>
              <a:effectLst/>
              <a:latin typeface="-apple-system"/>
            </a:endParaRPr>
          </a:p>
          <a:p>
            <a:pPr algn="just"/>
            <a:r>
              <a:rPr lang="en-US" altLang="zh-CN" sz="1800" b="1" i="0" dirty="0">
                <a:solidFill>
                  <a:srgbClr val="6A6A6A"/>
                </a:solidFill>
                <a:effectLst/>
                <a:latin typeface="-apple-system"/>
              </a:rPr>
              <a:t>main idea</a:t>
            </a: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常设误在“过宽”、“过窄”、“关键词”（特异性的</a:t>
            </a:r>
            <a:r>
              <a:rPr lang="zh-CN" altLang="en-US" sz="1800" b="1" i="0" dirty="0">
                <a:solidFill>
                  <a:srgbClr val="FF0000"/>
                </a:solidFill>
                <a:effectLst/>
                <a:latin typeface="-apple-system"/>
              </a:rPr>
              <a:t>关键词</a:t>
            </a: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，对应越多越靠谱）</a:t>
            </a:r>
          </a:p>
          <a:p>
            <a:pPr marL="0" indent="0" algn="just">
              <a:buNone/>
            </a:pPr>
            <a:r>
              <a:rPr lang="en-US" altLang="zh-CN" sz="1800" dirty="0">
                <a:solidFill>
                  <a:srgbClr val="6A6A6A"/>
                </a:solidFill>
                <a:latin typeface="-apple-system"/>
              </a:rPr>
              <a:t>	</a:t>
            </a: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选</a:t>
            </a:r>
            <a:r>
              <a:rPr lang="en-US" altLang="zh-CN" sz="1800" b="1" i="0" dirty="0">
                <a:solidFill>
                  <a:srgbClr val="6A6A6A"/>
                </a:solidFill>
                <a:effectLst/>
                <a:latin typeface="-apple-system"/>
              </a:rPr>
              <a:t>title</a:t>
            </a: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要理解文章主体是要说明什么东西（</a:t>
            </a:r>
            <a:r>
              <a:rPr lang="zh-CN" altLang="en-US" sz="1800" b="1" i="0" dirty="0">
                <a:solidFill>
                  <a:srgbClr val="FF0000"/>
                </a:solidFill>
                <a:effectLst/>
                <a:latin typeface="-apple-system"/>
              </a:rPr>
              <a:t>一般在进入主体段落前点明</a:t>
            </a: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），</a:t>
            </a:r>
            <a:endParaRPr lang="en-US" altLang="zh-CN" sz="1800" b="0" i="0" dirty="0">
              <a:solidFill>
                <a:srgbClr val="6A6A6A"/>
              </a:solidFill>
              <a:effectLst/>
              <a:latin typeface="-apple-system"/>
            </a:endParaRPr>
          </a:p>
          <a:p>
            <a:pPr marL="914400" lvl="2" indent="0" algn="just">
              <a:buNone/>
            </a:pP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选思维导图则是考行文逻辑。</a:t>
            </a:r>
            <a:endParaRPr lang="zh-CN" altLang="en-US" b="0" i="0" dirty="0">
              <a:solidFill>
                <a:srgbClr val="6A6A6A"/>
              </a:solidFill>
              <a:effectLst/>
              <a:latin typeface="-apple-system"/>
            </a:endParaRPr>
          </a:p>
          <a:p>
            <a:pPr marL="0" lvl="0" indent="0">
              <a:buNone/>
            </a:pP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zh-CN" altLang="en-US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16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121363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例题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17</a:t>
            </a:fld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B739302-5466-4897-9FC6-7F4BB3FEA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51" y="1079412"/>
            <a:ext cx="5359082" cy="5013139"/>
          </a:xfrm>
          <a:prstGeom prst="rect">
            <a:avLst/>
          </a:prstGeom>
        </p:spPr>
      </p:pic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64B4D549-4DB3-42BC-BD87-53F66F7474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6387" y="4327317"/>
            <a:ext cx="6391836" cy="772068"/>
          </a:xfr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96F3243-FE8A-4C17-BBAB-63D92E2159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6387" y="1521893"/>
            <a:ext cx="6058362" cy="77206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D319264F-AED7-4858-B263-5A83BF87BB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6387" y="2530683"/>
            <a:ext cx="4471398" cy="144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8316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 </a:t>
            </a:r>
            <a:r>
              <a:rPr lang="zh-CN" altLang="en-US" dirty="0"/>
              <a:t>定位技巧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endParaRPr lang="en-US" altLang="zh-CN" sz="1800" dirty="0">
              <a:effectLst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b="1" dirty="0">
                <a:solidFill>
                  <a:srgbClr val="FF0000"/>
                </a:solidFill>
                <a:effectLst/>
              </a:rPr>
              <a:t>特异性词句</a:t>
            </a:r>
            <a:r>
              <a:rPr lang="zh-CN" altLang="en-US" sz="1800" dirty="0">
                <a:effectLst/>
              </a:rPr>
              <a:t>首次出现（越是</a:t>
            </a:r>
            <a:r>
              <a:rPr lang="zh-CN" altLang="en-US" sz="1800" b="1" dirty="0">
                <a:solidFill>
                  <a:srgbClr val="FF0000"/>
                </a:solidFill>
                <a:effectLst/>
              </a:rPr>
              <a:t>本题特有</a:t>
            </a:r>
            <a:r>
              <a:rPr lang="zh-CN" altLang="en-US" sz="1800" dirty="0">
                <a:effectLst/>
              </a:rPr>
              <a:t>的词汇，定位起来就越容易）（包括定位同义词）</a:t>
            </a:r>
          </a:p>
          <a:p>
            <a:pPr marL="0" indent="0">
              <a:buNone/>
            </a:pPr>
            <a:endParaRPr lang="zh-CN" altLang="en-US" sz="1800" dirty="0">
              <a:effectLst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effectLst/>
              </a:rPr>
              <a:t>定位点一般</a:t>
            </a:r>
            <a:r>
              <a:rPr lang="zh-CN" altLang="en-US" sz="1800" b="1" dirty="0">
                <a:solidFill>
                  <a:srgbClr val="FF0000"/>
                </a:solidFill>
                <a:effectLst/>
              </a:rPr>
              <a:t>随题号增加而下移</a:t>
            </a:r>
            <a:endParaRPr lang="zh-CN" altLang="en-US" sz="18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18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412383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例题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19</a:t>
            </a:fld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B739302-5466-4897-9FC6-7F4BB3FEA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51" y="1079412"/>
            <a:ext cx="5359082" cy="501313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96F3243-FE8A-4C17-BBAB-63D92E2159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6387" y="1521893"/>
            <a:ext cx="6058362" cy="77206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D319264F-AED7-4858-B263-5A83BF87BB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6387" y="2530683"/>
            <a:ext cx="4471398" cy="144292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419F401D-A1E8-4C70-AEE5-F4DE444497A6}"/>
                  </a:ext>
                </a:extLst>
              </p14:cNvPr>
              <p14:cNvContentPartPr/>
              <p14:nvPr/>
            </p14:nvContentPartPr>
            <p14:xfrm>
              <a:off x="160920" y="1699560"/>
              <a:ext cx="11066400" cy="42033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419F401D-A1E8-4C70-AEE5-F4DE444497A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51560" y="1690200"/>
                <a:ext cx="11085120" cy="422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8ACFCDC0-E2A0-4725-A06A-EC063DCB72E6}"/>
                  </a:ext>
                </a:extLst>
              </p14:cNvPr>
              <p14:cNvContentPartPr/>
              <p14:nvPr/>
            </p14:nvContentPartPr>
            <p14:xfrm>
              <a:off x="7950240" y="2768760"/>
              <a:ext cx="2045160" cy="57240"/>
            </p14:xfrm>
          </p:contentPart>
        </mc:Choice>
        <mc:Fallback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8ACFCDC0-E2A0-4725-A06A-EC063DCB72E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940880" y="2759400"/>
                <a:ext cx="2063880" cy="7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7" name="墨迹 6">
                <a:extLst>
                  <a:ext uri="{FF2B5EF4-FFF2-40B4-BE49-F238E27FC236}">
                    <a16:creationId xmlns:a16="http://schemas.microsoft.com/office/drawing/2014/main" id="{CFC881A9-7B12-4123-971B-733E43AC9446}"/>
                  </a:ext>
                </a:extLst>
              </p14:cNvPr>
              <p14:cNvContentPartPr/>
              <p14:nvPr/>
            </p14:nvContentPartPr>
            <p14:xfrm>
              <a:off x="633240" y="3670200"/>
              <a:ext cx="4925520" cy="2474280"/>
            </p14:xfrm>
          </p:contentPart>
        </mc:Choice>
        <mc:Fallback>
          <p:pic>
            <p:nvPicPr>
              <p:cNvPr id="7" name="墨迹 6">
                <a:extLst>
                  <a:ext uri="{FF2B5EF4-FFF2-40B4-BE49-F238E27FC236}">
                    <a16:creationId xmlns:a16="http://schemas.microsoft.com/office/drawing/2014/main" id="{CFC881A9-7B12-4123-971B-733E43AC944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23880" y="3660840"/>
                <a:ext cx="4944240" cy="249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08348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1667EDFF-C196-4306-83AF-932F0D1BA5A3}"/>
              </a:ext>
            </a:extLst>
          </p:cNvPr>
          <p:cNvSpPr txBox="1"/>
          <p:nvPr/>
        </p:nvSpPr>
        <p:spPr>
          <a:xfrm>
            <a:off x="2537778" y="2570643"/>
            <a:ext cx="4564475" cy="553998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kumimoji="1"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</a:t>
            </a:r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英语学科简单分析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B194550-A1F4-4712-B204-69E438F5F3CE}"/>
              </a:ext>
            </a:extLst>
          </p:cNvPr>
          <p:cNvSpPr txBox="1"/>
          <p:nvPr/>
        </p:nvSpPr>
        <p:spPr>
          <a:xfrm>
            <a:off x="2537778" y="3456361"/>
            <a:ext cx="4529771" cy="553998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kumimoji="1"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单词词组语法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FC14D25-C26F-4035-A7FC-2CB7322A64AE}"/>
              </a:ext>
            </a:extLst>
          </p:cNvPr>
          <p:cNvSpPr txBox="1"/>
          <p:nvPr/>
        </p:nvSpPr>
        <p:spPr>
          <a:xfrm>
            <a:off x="2537778" y="4342079"/>
            <a:ext cx="4529771" cy="553998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kumimoji="1"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3.</a:t>
            </a:r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阅读理解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4E1311A-BAC8-408C-80DA-777FC6D4C2FA}"/>
              </a:ext>
            </a:extLst>
          </p:cNvPr>
          <p:cNvSpPr txBox="1"/>
          <p:nvPr/>
        </p:nvSpPr>
        <p:spPr>
          <a:xfrm>
            <a:off x="2537778" y="5336060"/>
            <a:ext cx="4529771" cy="553998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kumimoji="1"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4.</a:t>
            </a:r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完形填空</a:t>
            </a:r>
          </a:p>
        </p:txBody>
      </p:sp>
      <p:pic>
        <p:nvPicPr>
          <p:cNvPr id="10" name="图形 9">
            <a:extLst>
              <a:ext uri="{FF2B5EF4-FFF2-40B4-BE49-F238E27FC236}">
                <a16:creationId xmlns:a16="http://schemas.microsoft.com/office/drawing/2014/main" id="{D74A14B7-7CEF-45E8-869A-4FC720F021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40906" y="2542068"/>
            <a:ext cx="553998" cy="553998"/>
          </a:xfrm>
          <a:prstGeom prst="rect">
            <a:avLst/>
          </a:prstGeom>
        </p:spPr>
      </p:pic>
      <p:pic>
        <p:nvPicPr>
          <p:cNvPr id="11" name="图形 10">
            <a:extLst>
              <a:ext uri="{FF2B5EF4-FFF2-40B4-BE49-F238E27FC236}">
                <a16:creationId xmlns:a16="http://schemas.microsoft.com/office/drawing/2014/main" id="{04AD9CAD-C459-4082-A8DC-69DE20AD3B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40906" y="5307485"/>
            <a:ext cx="553998" cy="553998"/>
          </a:xfrm>
          <a:prstGeom prst="rect">
            <a:avLst/>
          </a:prstGeom>
        </p:spPr>
      </p:pic>
      <p:pic>
        <p:nvPicPr>
          <p:cNvPr id="12" name="图形 11">
            <a:extLst>
              <a:ext uri="{FF2B5EF4-FFF2-40B4-BE49-F238E27FC236}">
                <a16:creationId xmlns:a16="http://schemas.microsoft.com/office/drawing/2014/main" id="{3BC2D973-6F3F-4667-86C3-67CD6BFFF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40906" y="4367451"/>
            <a:ext cx="553998" cy="553998"/>
          </a:xfrm>
          <a:prstGeom prst="rect">
            <a:avLst/>
          </a:prstGeom>
        </p:spPr>
      </p:pic>
      <p:pic>
        <p:nvPicPr>
          <p:cNvPr id="13" name="图形 12">
            <a:extLst>
              <a:ext uri="{FF2B5EF4-FFF2-40B4-BE49-F238E27FC236}">
                <a16:creationId xmlns:a16="http://schemas.microsoft.com/office/drawing/2014/main" id="{B5B0213B-712C-41E9-8AB6-19E8F874BC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40906" y="3423209"/>
            <a:ext cx="553998" cy="553998"/>
          </a:xfrm>
          <a:prstGeom prst="rect">
            <a:avLst/>
          </a:prstGeom>
        </p:spPr>
      </p:pic>
      <p:sp>
        <p:nvSpPr>
          <p:cNvPr id="15" name="灯片编号占位符 2">
            <a:extLst>
              <a:ext uri="{FF2B5EF4-FFF2-40B4-BE49-F238E27FC236}">
                <a16:creationId xmlns:a16="http://schemas.microsoft.com/office/drawing/2014/main" id="{E3AF77FC-38F3-42C9-86DE-883246F6D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2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655206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 </a:t>
            </a:r>
            <a:r>
              <a:rPr lang="zh-CN" altLang="en-US" dirty="0"/>
              <a:t>正项特点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endParaRPr lang="en-US" altLang="zh-CN" sz="1800" b="0" i="0" dirty="0">
              <a:solidFill>
                <a:srgbClr val="6A6A6A"/>
              </a:solidFill>
              <a:effectLst/>
              <a:latin typeface="-apple-system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/>
              <a:t>多是</a:t>
            </a:r>
            <a:r>
              <a:rPr lang="zh-CN" altLang="en-US" sz="1800" b="1" dirty="0">
                <a:solidFill>
                  <a:srgbClr val="FF0000"/>
                </a:solidFill>
              </a:rPr>
              <a:t>主干信息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/>
              <a:t>多是</a:t>
            </a:r>
            <a:r>
              <a:rPr lang="zh-CN" altLang="en-US" sz="1800" b="1" dirty="0">
                <a:solidFill>
                  <a:srgbClr val="FF0000"/>
                </a:solidFill>
              </a:rPr>
              <a:t>同义转述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18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1800" dirty="0"/>
              <a:t>（本条一般只起辅助作用；有助于大致判断正确选项）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20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54940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 </a:t>
            </a:r>
            <a:r>
              <a:rPr lang="zh-CN" altLang="en-US" dirty="0"/>
              <a:t>应对疑难选项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endParaRPr lang="en-US" altLang="zh-CN" sz="1800" b="0" i="0" dirty="0">
              <a:solidFill>
                <a:srgbClr val="6A6A6A"/>
              </a:solidFill>
              <a:effectLst/>
              <a:latin typeface="-apple-system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如果没有</a:t>
            </a:r>
            <a:r>
              <a:rPr lang="zh-CN" altLang="en-US" sz="2000" b="1" i="0" dirty="0">
                <a:solidFill>
                  <a:srgbClr val="FF0000"/>
                </a:solidFill>
                <a:effectLst/>
                <a:latin typeface="-apple-system"/>
              </a:rPr>
              <a:t>把握</a:t>
            </a: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，不要轻易选择或排除某个选项</a:t>
            </a:r>
            <a:endParaRPr lang="en-US" altLang="zh-CN" sz="1800" b="0" i="0" dirty="0">
              <a:solidFill>
                <a:srgbClr val="6A6A6A"/>
              </a:solidFill>
              <a:effectLst/>
              <a:latin typeface="-apple-system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词不会，可以当</a:t>
            </a:r>
            <a:r>
              <a:rPr lang="zh-CN" altLang="en-US" sz="1800" b="1" dirty="0">
                <a:solidFill>
                  <a:srgbClr val="6A6A6A"/>
                </a:solidFill>
                <a:latin typeface="-apple-system"/>
              </a:rPr>
              <a:t>黑箱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，猜测属性、大意</a:t>
            </a: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无法确定的题</a:t>
            </a:r>
            <a:r>
              <a:rPr lang="zh-CN" altLang="en-US" sz="2000" b="1" dirty="0">
                <a:solidFill>
                  <a:srgbClr val="FF0000"/>
                </a:solidFill>
                <a:latin typeface="-apple-system"/>
              </a:rPr>
              <a:t>不存在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。再细细检验，原文能不能</a:t>
            </a:r>
            <a:r>
              <a:rPr lang="zh-CN" altLang="en-US" b="1" dirty="0">
                <a:solidFill>
                  <a:srgbClr val="FF0000"/>
                </a:solidFill>
                <a:latin typeface="-apple-system"/>
              </a:rPr>
              <a:t>对应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上选项？</a:t>
            </a: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 marL="0" indent="0">
              <a:buNone/>
            </a:pP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（看起来像废话，但至少对我来说确实有用）</a:t>
            </a: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21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23651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例题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22</a:t>
            </a:fld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B739302-5466-4897-9FC6-7F4BB3FEA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51" y="1079412"/>
            <a:ext cx="5359082" cy="5013139"/>
          </a:xfrm>
          <a:prstGeom prst="rect">
            <a:avLst/>
          </a:prstGeom>
        </p:spPr>
      </p:pic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64B4D549-4DB3-42BC-BD87-53F66F7474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6387" y="2813913"/>
            <a:ext cx="6391836" cy="772068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A5A3AA95-42C1-4630-A235-52AB3E3DADF8}"/>
                  </a:ext>
                </a:extLst>
              </p14:cNvPr>
              <p14:cNvContentPartPr/>
              <p14:nvPr/>
            </p14:nvContentPartPr>
            <p14:xfrm>
              <a:off x="582840" y="3036960"/>
              <a:ext cx="894960" cy="4726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A5A3AA95-42C1-4630-A235-52AB3E3DADF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3480" y="3027600"/>
                <a:ext cx="913680" cy="49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39E16A69-C054-452E-860B-FB5E3C93497C}"/>
                  </a:ext>
                </a:extLst>
              </p14:cNvPr>
              <p14:cNvContentPartPr/>
              <p14:nvPr/>
            </p14:nvContentPartPr>
            <p14:xfrm>
              <a:off x="623160" y="3227760"/>
              <a:ext cx="5005800" cy="241920"/>
            </p14:xfrm>
          </p:contentPart>
        </mc:Choice>
        <mc:Fallback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39E16A69-C054-452E-860B-FB5E3C93497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3800" y="3218400"/>
                <a:ext cx="5024520" cy="26064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文本框 8">
            <a:extLst>
              <a:ext uri="{FF2B5EF4-FFF2-40B4-BE49-F238E27FC236}">
                <a16:creationId xmlns:a16="http://schemas.microsoft.com/office/drawing/2014/main" id="{46A9C590-3A3A-416A-ACE2-71152FB3F215}"/>
              </a:ext>
            </a:extLst>
          </p:cNvPr>
          <p:cNvSpPr txBox="1"/>
          <p:nvPr/>
        </p:nvSpPr>
        <p:spPr>
          <a:xfrm>
            <a:off x="5893546" y="3736703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仔细地用原文去对应选项。</a:t>
            </a:r>
          </a:p>
        </p:txBody>
      </p:sp>
    </p:spTree>
    <p:extLst>
      <p:ext uri="{BB962C8B-B14F-4D97-AF65-F5344CB8AC3E}">
        <p14:creationId xmlns:p14="http://schemas.microsoft.com/office/powerpoint/2010/main" val="1113298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5. </a:t>
            </a:r>
            <a:r>
              <a:rPr lang="zh-CN" altLang="en-US" dirty="0"/>
              <a:t>最后的建议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技巧可能看起来显而易见，但做题时有时就是会“视而不见”，因此需要有足够的练习与思考。</a:t>
            </a: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一开始练习时可以有意识地注意技巧。</a:t>
            </a: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这些只是我根据自己的经验总结的；大家可以根据自己的做题体会，总结自己的要点。</a:t>
            </a: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23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89415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712D57E2-CC71-4FF2-8497-90C0D6ED0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完形填空</a:t>
            </a:r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FCB10687-0428-4A27-A372-F1FEA3C9F8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22B96B7-72B4-444A-9685-2C7DA0130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24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19654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完形填空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平时应积累常见词组、常见的熟词“生义”</a:t>
            </a: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但出现新东西也很正常，</a:t>
            </a:r>
            <a:r>
              <a:rPr lang="zh-CN" altLang="en-US" sz="1800" b="1" dirty="0">
                <a:solidFill>
                  <a:srgbClr val="FF0000"/>
                </a:solidFill>
                <a:latin typeface="-apple-system"/>
              </a:rPr>
              <a:t>宜适应推断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，因为背不完</a:t>
            </a: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 marL="0" indent="0">
              <a:buNone/>
            </a:pP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例题：</a:t>
            </a:r>
            <a:r>
              <a:rPr lang="en-US" altLang="zh-CN" sz="1800" dirty="0">
                <a:solidFill>
                  <a:srgbClr val="6A6A6A"/>
                </a:solidFill>
                <a:latin typeface="-apple-system"/>
              </a:rPr>
              <a:t>2019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年全国</a:t>
            </a:r>
            <a:r>
              <a:rPr lang="en-US" altLang="zh-CN" sz="1800" dirty="0">
                <a:solidFill>
                  <a:srgbClr val="6A6A6A"/>
                </a:solidFill>
                <a:latin typeface="-apple-system"/>
              </a:rPr>
              <a:t>I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卷完形填空</a:t>
            </a: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因为</a:t>
            </a:r>
            <a:r>
              <a:rPr lang="en-US" altLang="zh-CN" sz="1800" dirty="0">
                <a:solidFill>
                  <a:srgbClr val="6A6A6A"/>
                </a:solidFill>
                <a:latin typeface="-apple-system"/>
              </a:rPr>
              <a:t>20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年</a:t>
            </a:r>
            <a:r>
              <a:rPr lang="en-US" altLang="zh-CN" sz="1800" dirty="0">
                <a:solidFill>
                  <a:srgbClr val="6A6A6A"/>
                </a:solidFill>
                <a:latin typeface="-apple-system"/>
              </a:rPr>
              <a:t>I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卷完形偏简单，很多技巧用不着</a:t>
            </a: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参考做题方式：</a:t>
            </a: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 marL="0" indent="0">
              <a:buNone/>
            </a:pP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    粗读 </a:t>
            </a:r>
            <a:r>
              <a:rPr lang="en-US" altLang="zh-CN" sz="1800" dirty="0">
                <a:solidFill>
                  <a:srgbClr val="6A6A6A"/>
                </a:solidFill>
                <a:latin typeface="-apple-system"/>
              </a:rPr>
              <a:t>+ 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细读并做题</a:t>
            </a:r>
            <a:r>
              <a:rPr lang="en-US" altLang="zh-CN" sz="1800" dirty="0">
                <a:solidFill>
                  <a:srgbClr val="6A6A6A"/>
                </a:solidFill>
                <a:latin typeface="-apple-system"/>
              </a:rPr>
              <a:t> + 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最后回读攻坚</a:t>
            </a: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 marL="0" indent="0">
              <a:buNone/>
            </a:pP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先粗读一遍，有利于了解大意，以便联系前后文</a:t>
            </a: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25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40777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 </a:t>
            </a:r>
            <a:r>
              <a:rPr lang="zh-CN" altLang="en-US" dirty="0"/>
              <a:t>前后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意义不明者，至少</a:t>
            </a:r>
            <a:r>
              <a:rPr lang="zh-CN" altLang="en-US" sz="1800" b="1" i="0" dirty="0">
                <a:solidFill>
                  <a:srgbClr val="FF0000"/>
                </a:solidFill>
                <a:effectLst/>
                <a:latin typeface="-apple-system"/>
              </a:rPr>
              <a:t>从前一句读起</a:t>
            </a: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（前后词块</a:t>
            </a:r>
            <a:r>
              <a:rPr lang="en-US" altLang="zh-CN" sz="1800" b="0" i="0" dirty="0">
                <a:solidFill>
                  <a:srgbClr val="6A6A6A"/>
                </a:solidFill>
                <a:effectLst/>
                <a:latin typeface="-apple-system"/>
              </a:rPr>
              <a:t>——</a:t>
            </a:r>
            <a:r>
              <a:rPr lang="zh-CN" altLang="en-US" sz="1800" b="1" i="0" dirty="0">
                <a:solidFill>
                  <a:srgbClr val="FF0000"/>
                </a:solidFill>
                <a:effectLst/>
                <a:latin typeface="-apple-system"/>
              </a:rPr>
              <a:t>语义关联复现</a:t>
            </a: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）</a:t>
            </a: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 marL="0" indent="0" algn="just">
              <a:buNone/>
            </a:pPr>
            <a:endParaRPr lang="zh-CN" altLang="en-US" sz="1400" b="0" i="0" dirty="0">
              <a:solidFill>
                <a:srgbClr val="6A6A6A"/>
              </a:solidFill>
              <a:effectLst/>
              <a:latin typeface="-apple-system"/>
            </a:endParaRPr>
          </a:p>
          <a:p>
            <a:pPr algn="just"/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不常规选项（这句话的逻辑本身没有什么地方暗示应当是这个词），原文应有可</a:t>
            </a:r>
            <a:r>
              <a:rPr lang="zh-CN" altLang="en-US" sz="1800" b="1" i="0" dirty="0">
                <a:solidFill>
                  <a:srgbClr val="FF0000"/>
                </a:solidFill>
                <a:effectLst/>
                <a:latin typeface="-apple-system"/>
              </a:rPr>
              <a:t>对应处</a:t>
            </a:r>
          </a:p>
          <a:p>
            <a:pPr marL="0" indent="0" algn="just">
              <a:buNone/>
            </a:pP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（无其他问题，则</a:t>
            </a:r>
            <a:r>
              <a:rPr lang="zh-CN" altLang="en-US" sz="1800" b="1" i="0" dirty="0">
                <a:solidFill>
                  <a:srgbClr val="FF0000"/>
                </a:solidFill>
                <a:effectLst/>
                <a:latin typeface="-apple-system"/>
              </a:rPr>
              <a:t>选无需对应的选项</a:t>
            </a: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，即越</a:t>
            </a:r>
            <a:r>
              <a:rPr lang="zh-CN" altLang="en-US" sz="1800" b="1" i="0" dirty="0">
                <a:solidFill>
                  <a:srgbClr val="FF0000"/>
                </a:solidFill>
                <a:effectLst/>
                <a:latin typeface="-apple-system"/>
              </a:rPr>
              <a:t>自然</a:t>
            </a: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越好）</a:t>
            </a:r>
          </a:p>
          <a:p>
            <a:pPr algn="just"/>
            <a:endParaRPr lang="zh-CN" altLang="en-US" sz="1800" b="0" i="0" dirty="0">
              <a:solidFill>
                <a:srgbClr val="6A6A6A"/>
              </a:solidFill>
              <a:effectLst/>
              <a:latin typeface="-apple-system"/>
            </a:endParaRPr>
          </a:p>
          <a:p>
            <a:pPr algn="just"/>
            <a:r>
              <a:rPr lang="zh-CN" altLang="en-US" sz="1800" b="1" i="0" dirty="0">
                <a:solidFill>
                  <a:srgbClr val="FF0000"/>
                </a:solidFill>
                <a:effectLst/>
                <a:latin typeface="-apple-system"/>
              </a:rPr>
              <a:t>行文脉络</a:t>
            </a: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，如转折、承接等</a:t>
            </a:r>
          </a:p>
          <a:p>
            <a:pPr marL="0" indent="0" algn="just">
              <a:buNone/>
            </a:pP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（以此可推出态度</a:t>
            </a:r>
            <a:r>
              <a:rPr lang="en-US" altLang="zh-CN" sz="1800" b="0" i="0" dirty="0">
                <a:solidFill>
                  <a:srgbClr val="6A6A6A"/>
                </a:solidFill>
                <a:effectLst/>
                <a:latin typeface="-apple-system"/>
              </a:rPr>
              <a:t>/</a:t>
            </a: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事实的</a:t>
            </a:r>
            <a:r>
              <a:rPr lang="zh-CN" altLang="en-US" sz="1800" b="1" i="0" dirty="0">
                <a:solidFill>
                  <a:srgbClr val="FF0000"/>
                </a:solidFill>
                <a:effectLst/>
                <a:latin typeface="-apple-system"/>
              </a:rPr>
              <a:t>性质是好还是坏</a:t>
            </a: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，进而帮助排除某些选项）</a:t>
            </a:r>
          </a:p>
          <a:p>
            <a:pPr marL="0" indent="0">
              <a:buNone/>
            </a:pP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26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9413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例题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6729" y="1363981"/>
            <a:ext cx="9791700" cy="45339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1400" dirty="0"/>
              <a:t>    Every year about 40,000 people attempt to climb Kilimanjaro, the highest mountain in Africa. They </a:t>
            </a:r>
            <a:r>
              <a:rPr lang="en-US" altLang="zh-CN" sz="1400" u="sng" dirty="0"/>
              <a:t>  41  </a:t>
            </a:r>
            <a:r>
              <a:rPr lang="en-US" altLang="zh-CN" sz="1400" dirty="0"/>
              <a:t> with them lots of waste. The </a:t>
            </a:r>
            <a:r>
              <a:rPr lang="en-US" altLang="zh-CN" sz="1400" u="sng" dirty="0"/>
              <a:t>  42  </a:t>
            </a:r>
            <a:r>
              <a:rPr lang="en-US" altLang="zh-CN" sz="1400" dirty="0"/>
              <a:t> might damage the beauty of the place. The glaciers</a:t>
            </a:r>
            <a:r>
              <a:rPr lang="zh-CN" altLang="zh-CN" sz="1400" dirty="0"/>
              <a:t>（冰川）</a:t>
            </a:r>
            <a:r>
              <a:rPr lang="en-US" altLang="zh-CN" sz="1400" dirty="0"/>
              <a:t>are disappearing, changing the </a:t>
            </a:r>
            <a:r>
              <a:rPr lang="en-US" altLang="zh-CN" sz="1400" u="sng" dirty="0"/>
              <a:t>  43  </a:t>
            </a:r>
            <a:r>
              <a:rPr lang="en-US" altLang="zh-CN" sz="1400" dirty="0"/>
              <a:t> of Kilimanjaro.</a:t>
            </a:r>
            <a:endParaRPr lang="zh-CN" altLang="zh-CN" sz="1400" dirty="0"/>
          </a:p>
          <a:p>
            <a:pPr marL="0" indent="0">
              <a:buNone/>
            </a:pPr>
            <a:r>
              <a:rPr lang="en-US" altLang="zh-CN" sz="1400" dirty="0"/>
              <a:t>    Hearing these stories, I’m </a:t>
            </a:r>
            <a:r>
              <a:rPr lang="en-US" altLang="zh-CN" sz="1400" u="sng" dirty="0"/>
              <a:t>  44  </a:t>
            </a:r>
            <a:r>
              <a:rPr lang="en-US" altLang="zh-CN" sz="1400" dirty="0"/>
              <a:t> about the place </a:t>
            </a:r>
            <a:r>
              <a:rPr lang="zh-CN" altLang="zh-CN" sz="1400" dirty="0"/>
              <a:t>— </a:t>
            </a:r>
            <a:r>
              <a:rPr lang="en-US" altLang="zh-CN" sz="1400" dirty="0"/>
              <a:t>other destinations are described as </a:t>
            </a:r>
            <a:r>
              <a:rPr lang="zh-CN" altLang="zh-CN" sz="1400" dirty="0"/>
              <a:t>＂</a:t>
            </a:r>
            <a:r>
              <a:rPr lang="en-US" altLang="zh-CN" sz="1400" dirty="0"/>
              <a:t>purer</a:t>
            </a:r>
            <a:r>
              <a:rPr lang="zh-CN" altLang="zh-CN" sz="1400" dirty="0"/>
              <a:t>＂ </a:t>
            </a:r>
            <a:r>
              <a:rPr lang="en-US" altLang="zh-CN" sz="1400" dirty="0"/>
              <a:t>natural experiences.</a:t>
            </a:r>
          </a:p>
          <a:p>
            <a:pPr marL="0" indent="0">
              <a:buNone/>
            </a:pPr>
            <a:endParaRPr lang="en-US" altLang="zh-CN" sz="1400" dirty="0"/>
          </a:p>
          <a:p>
            <a:pPr marL="0" indent="0">
              <a:buNone/>
            </a:pPr>
            <a:r>
              <a:rPr lang="en-US" altLang="zh-CN" sz="1400" dirty="0"/>
              <a:t>  44. A. silent	B. skeptical 	C. serious 		D. crazy</a:t>
            </a:r>
          </a:p>
          <a:p>
            <a:pPr marL="0" indent="0">
              <a:buNone/>
            </a:pPr>
            <a:endParaRPr lang="en-US" altLang="zh-CN" sz="1400" dirty="0"/>
          </a:p>
          <a:p>
            <a:pPr marL="0" indent="0">
              <a:buNone/>
            </a:pPr>
            <a:r>
              <a:rPr lang="en-US" altLang="zh-CN" sz="1800" dirty="0">
                <a:solidFill>
                  <a:srgbClr val="6A6A6A"/>
                </a:solidFill>
                <a:latin typeface="-apple-system"/>
              </a:rPr>
              <a:t>    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根据前后文推断</a:t>
            </a:r>
            <a:r>
              <a:rPr lang="zh-CN" altLang="en-US" sz="1800" b="1" dirty="0">
                <a:solidFill>
                  <a:srgbClr val="FF0000"/>
                </a:solidFill>
                <a:latin typeface="-apple-system"/>
              </a:rPr>
              <a:t>“性质”好坏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，帮助理解。</a:t>
            </a: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 marL="0" indent="0">
              <a:buNone/>
            </a:pP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 marL="0" indent="0">
              <a:buNone/>
            </a:pPr>
            <a:r>
              <a:rPr lang="en-US" altLang="zh-CN" sz="1800" dirty="0">
                <a:solidFill>
                  <a:srgbClr val="6A6A6A"/>
                </a:solidFill>
                <a:latin typeface="-apple-system"/>
              </a:rPr>
              <a:t>    silent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、</a:t>
            </a:r>
            <a:r>
              <a:rPr lang="en-US" altLang="zh-CN" sz="1800" dirty="0">
                <a:solidFill>
                  <a:srgbClr val="6A6A6A"/>
                </a:solidFill>
                <a:latin typeface="-apple-system"/>
              </a:rPr>
              <a:t>serious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似乎脑补之后也可以说得通，但继续往后读会发现没有对应。</a:t>
            </a: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 marL="0" indent="0">
              <a:buNone/>
            </a:pPr>
            <a:r>
              <a:rPr lang="en-US" altLang="zh-CN" sz="1800" dirty="0">
                <a:solidFill>
                  <a:srgbClr val="6A6A6A"/>
                </a:solidFill>
                <a:latin typeface="-apple-system"/>
              </a:rPr>
              <a:t>    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而</a:t>
            </a:r>
            <a:r>
              <a:rPr lang="en-US" altLang="zh-CN" sz="1800" dirty="0">
                <a:solidFill>
                  <a:srgbClr val="6A6A6A"/>
                </a:solidFill>
                <a:latin typeface="-apple-system"/>
              </a:rPr>
              <a:t>skeptical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，不需要更多的证据。</a:t>
            </a:r>
            <a:endParaRPr lang="en-US" altLang="zh-CN" sz="1400" dirty="0"/>
          </a:p>
          <a:p>
            <a:pPr marL="0" indent="0">
              <a:buNone/>
            </a:pPr>
            <a:r>
              <a:rPr lang="en-US" altLang="zh-CN" sz="1400" dirty="0"/>
              <a:t> </a:t>
            </a: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 marL="0" indent="0">
              <a:buNone/>
            </a:pP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  补充：进而可预判行文脉络</a:t>
            </a:r>
            <a:r>
              <a:rPr lang="en-US" altLang="zh-CN" sz="1800" dirty="0">
                <a:solidFill>
                  <a:srgbClr val="6A6A6A"/>
                </a:solidFill>
                <a:latin typeface="-apple-system"/>
              </a:rPr>
              <a:t>——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</a:rPr>
              <a:t>作者怀疑了→作者想去多了解→作者了解的结果→作者思考</a:t>
            </a: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27</a:t>
            </a:fld>
            <a:endParaRPr kumimoji="1" lang="zh-CN" alt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3090A164-69B6-41CE-AB24-BFDB2748DA1A}"/>
                  </a:ext>
                </a:extLst>
              </p14:cNvPr>
              <p14:cNvContentPartPr/>
              <p14:nvPr/>
            </p14:nvContentPartPr>
            <p14:xfrm>
              <a:off x="1365120" y="1758960"/>
              <a:ext cx="7474320" cy="5846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3090A164-69B6-41CE-AB24-BFDB2748DA1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55760" y="1749600"/>
                <a:ext cx="7493040" cy="60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FA35813B-AE94-4532-87A3-6C8AD2116720}"/>
                  </a:ext>
                </a:extLst>
              </p14:cNvPr>
              <p14:cNvContentPartPr/>
              <p14:nvPr/>
            </p14:nvContentPartPr>
            <p14:xfrm>
              <a:off x="6546960" y="2647800"/>
              <a:ext cx="349560" cy="381600"/>
            </p14:xfrm>
          </p:contentPart>
        </mc:Choice>
        <mc:Fallback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FA35813B-AE94-4532-87A3-6C8AD211672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37600" y="2638440"/>
                <a:ext cx="368280" cy="40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03002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例题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0150" y="1381565"/>
            <a:ext cx="9791700" cy="45339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1400" dirty="0">
                <a:latin typeface="Arial Regular (正文)"/>
              </a:rPr>
              <a:t> </a:t>
            </a:r>
            <a:r>
              <a:rPr lang="en-US" altLang="zh-CN" sz="1400" dirty="0">
                <a:solidFill>
                  <a:srgbClr val="FF0000"/>
                </a:solidFill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However</a:t>
            </a:r>
            <a:r>
              <a:rPr lang="en-US" altLang="zh-CN" sz="1400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, I soon </a:t>
            </a:r>
            <a:r>
              <a:rPr lang="en-US" altLang="zh-CN" sz="1400" u="sng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  45  </a:t>
            </a:r>
            <a:r>
              <a:rPr lang="en-US" altLang="zh-CN" sz="1400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 that much has </a:t>
            </a:r>
            <a:r>
              <a:rPr lang="en-US" altLang="zh-CN" sz="1400" dirty="0">
                <a:solidFill>
                  <a:srgbClr val="FF0000"/>
                </a:solidFill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changed</a:t>
            </a:r>
            <a:r>
              <a:rPr lang="en-US" altLang="zh-CN" sz="1400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 since the days of disturbing reports of </a:t>
            </a:r>
            <a:r>
              <a:rPr lang="en-US" altLang="zh-CN" sz="1400" u="sng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  46  </a:t>
            </a:r>
            <a:r>
              <a:rPr lang="en-US" altLang="zh-CN" sz="1400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 among tons of rubbish. I find a </a:t>
            </a:r>
            <a:r>
              <a:rPr lang="en-US" altLang="zh-CN" sz="1400" u="sng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  47  </a:t>
            </a:r>
            <a:r>
              <a:rPr lang="en-US" altLang="zh-CN" sz="1400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 mountain, with toilets at camps and along the paths. The environmental challenges are </a:t>
            </a:r>
            <a:r>
              <a:rPr lang="en-US" altLang="zh-CN" sz="1400" u="sng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  48  </a:t>
            </a:r>
            <a:r>
              <a:rPr lang="en-US" altLang="zh-CN" sz="1400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 but the efforts made by the Tanzania National Park Authority seem to be </a:t>
            </a:r>
            <a:r>
              <a:rPr lang="en-US" altLang="zh-CN" sz="1400" u="sng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  49  </a:t>
            </a:r>
            <a:r>
              <a:rPr lang="en-US" altLang="zh-CN" sz="1400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.</a:t>
            </a:r>
            <a:endParaRPr lang="en-US" altLang="zh-CN" sz="1400" dirty="0">
              <a:latin typeface="Arial Regular (正文)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sz="1400" dirty="0">
                <a:solidFill>
                  <a:srgbClr val="6A6A6A"/>
                </a:solidFill>
                <a:latin typeface="Arial Regular (正文)"/>
              </a:rPr>
              <a:t> </a:t>
            </a:r>
            <a:r>
              <a:rPr lang="en-US" altLang="zh-CN" sz="1400" kern="0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46. A. equipment 	B. grass 		C. camps 		D. stones</a:t>
            </a:r>
            <a:endParaRPr lang="zh-CN" altLang="zh-CN" sz="1400" kern="100" dirty="0">
              <a:latin typeface="Arial Regular (正文)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sz="1400" dirty="0">
              <a:latin typeface="Arial Regular (正文)"/>
            </a:endParaRPr>
          </a:p>
          <a:p>
            <a:pPr marL="0" indent="0">
              <a:buNone/>
            </a:pPr>
            <a:r>
              <a:rPr lang="zh-CN" altLang="en-US" sz="1400" dirty="0">
                <a:latin typeface="Arial Regular (正文)"/>
              </a:rPr>
              <a:t>乍看</a:t>
            </a:r>
            <a:r>
              <a:rPr lang="en-US" altLang="zh-CN" sz="1400" dirty="0">
                <a:latin typeface="Arial Regular (正文)"/>
              </a:rPr>
              <a:t>grass</a:t>
            </a:r>
            <a:r>
              <a:rPr lang="zh-CN" altLang="en-US" sz="1400" dirty="0">
                <a:latin typeface="Arial Regular (正文)"/>
              </a:rPr>
              <a:t>、</a:t>
            </a:r>
            <a:r>
              <a:rPr lang="en-US" altLang="zh-CN" sz="1400" dirty="0">
                <a:latin typeface="Arial Regular (正文)"/>
              </a:rPr>
              <a:t>stones</a:t>
            </a:r>
            <a:r>
              <a:rPr lang="zh-CN" altLang="en-US" sz="1400" dirty="0">
                <a:latin typeface="Arial Regular (正文)"/>
              </a:rPr>
              <a:t>也勉强行，但微显突兀，而原文并没有对应处。</a:t>
            </a:r>
            <a:endParaRPr lang="en-US" altLang="zh-CN" sz="1400" dirty="0">
              <a:latin typeface="Arial Regular (正文)"/>
            </a:endParaRPr>
          </a:p>
          <a:p>
            <a:pPr marL="0" indent="0">
              <a:buNone/>
            </a:pPr>
            <a:endParaRPr lang="en-US" altLang="zh-CN" sz="1400" dirty="0">
              <a:latin typeface="Arial Regular (正文)"/>
            </a:endParaRPr>
          </a:p>
          <a:p>
            <a:pPr marL="0" indent="0">
              <a:buNone/>
            </a:pPr>
            <a:r>
              <a:rPr lang="en-US" altLang="zh-CN" sz="1400" dirty="0">
                <a:latin typeface="Arial Regular (正文)"/>
              </a:rPr>
              <a:t>camp</a:t>
            </a:r>
            <a:r>
              <a:rPr lang="zh-CN" altLang="en-US" sz="1400" dirty="0">
                <a:latin typeface="Arial Regular (正文)"/>
              </a:rPr>
              <a:t>后文复现，但更重要的是前文强调“游客带来垃圾”，而</a:t>
            </a:r>
            <a:r>
              <a:rPr lang="en-US" altLang="zh-CN" sz="1400" dirty="0">
                <a:latin typeface="Arial Regular (正文)"/>
              </a:rPr>
              <a:t>camp</a:t>
            </a:r>
            <a:r>
              <a:rPr lang="zh-CN" altLang="en-US" sz="1400" b="1" dirty="0">
                <a:solidFill>
                  <a:srgbClr val="FF0000"/>
                </a:solidFill>
                <a:latin typeface="Arial Regular (正文)"/>
              </a:rPr>
              <a:t>对应</a:t>
            </a:r>
            <a:r>
              <a:rPr lang="zh-CN" altLang="en-US" sz="1400" dirty="0">
                <a:latin typeface="Arial Regular (正文)"/>
              </a:rPr>
              <a:t>了</a:t>
            </a:r>
            <a:r>
              <a:rPr lang="zh-CN" altLang="en-US" sz="1400" b="1" dirty="0">
                <a:solidFill>
                  <a:srgbClr val="FF0000"/>
                </a:solidFill>
                <a:latin typeface="Arial Regular (正文)"/>
              </a:rPr>
              <a:t>关键</a:t>
            </a:r>
            <a:r>
              <a:rPr lang="zh-CN" altLang="en-US" sz="1400" dirty="0">
                <a:latin typeface="Arial Regular (正文)"/>
              </a:rPr>
              <a:t>角色：游客。</a:t>
            </a:r>
            <a:endParaRPr lang="en-US" altLang="zh-CN" sz="1400" dirty="0">
              <a:latin typeface="Arial Regular (正文)"/>
            </a:endParaRPr>
          </a:p>
          <a:p>
            <a:pPr marL="0" indent="0">
              <a:buNone/>
            </a:pPr>
            <a:r>
              <a:rPr lang="zh-CN" altLang="en-US" sz="1400" dirty="0">
                <a:latin typeface="Arial Regular (正文)"/>
              </a:rPr>
              <a:t>这里</a:t>
            </a:r>
            <a:r>
              <a:rPr lang="en-US" altLang="zh-CN" sz="1400" dirty="0">
                <a:latin typeface="Arial Regular (正文)"/>
              </a:rPr>
              <a:t>reports</a:t>
            </a:r>
            <a:r>
              <a:rPr lang="zh-CN" altLang="en-US" sz="1400" dirty="0">
                <a:latin typeface="Arial Regular (正文)"/>
              </a:rPr>
              <a:t>的内容就是前文所提到的内容。</a:t>
            </a:r>
            <a:endParaRPr lang="zh-CN" altLang="zh-CN" sz="1400" dirty="0">
              <a:latin typeface="Arial Regular (正文)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28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1738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 </a:t>
            </a:r>
            <a:r>
              <a:rPr lang="zh-CN" altLang="en-US" dirty="0"/>
              <a:t>前后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意义不明者，至少</a:t>
            </a:r>
            <a:r>
              <a:rPr lang="zh-CN" altLang="en-US" sz="1800" b="1" i="0" dirty="0">
                <a:solidFill>
                  <a:srgbClr val="FF0000"/>
                </a:solidFill>
                <a:effectLst/>
                <a:latin typeface="-apple-system"/>
              </a:rPr>
              <a:t>从前一句读起</a:t>
            </a: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 algn="just"/>
            <a:r>
              <a:rPr lang="zh-CN" altLang="en-US" sz="1800" b="1" i="0" dirty="0">
                <a:solidFill>
                  <a:srgbClr val="FF0000"/>
                </a:solidFill>
                <a:effectLst/>
                <a:latin typeface="-apple-system"/>
              </a:rPr>
              <a:t>前后语义关联复现</a:t>
            </a: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 marL="0" indent="0" algn="just">
              <a:buNone/>
            </a:pPr>
            <a:endParaRPr lang="zh-CN" altLang="en-US" sz="1400" b="0" i="0" dirty="0">
              <a:solidFill>
                <a:srgbClr val="6A6A6A"/>
              </a:solidFill>
              <a:effectLst/>
              <a:latin typeface="-apple-system"/>
            </a:endParaRPr>
          </a:p>
          <a:p>
            <a:pPr algn="just"/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不常规选项（这句话的逻辑本身没有什么地方暗示应当是这个词），原文应有可</a:t>
            </a:r>
            <a:r>
              <a:rPr lang="zh-CN" altLang="en-US" sz="1800" b="1" i="0" dirty="0">
                <a:solidFill>
                  <a:srgbClr val="FF0000"/>
                </a:solidFill>
                <a:effectLst/>
                <a:latin typeface="-apple-system"/>
              </a:rPr>
              <a:t>对应处</a:t>
            </a:r>
          </a:p>
          <a:p>
            <a:pPr marL="0" indent="0" algn="just">
              <a:buNone/>
            </a:pP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（无其他问题，则</a:t>
            </a:r>
            <a:r>
              <a:rPr lang="zh-CN" altLang="en-US" sz="1800" b="1" i="0" dirty="0">
                <a:solidFill>
                  <a:srgbClr val="FF0000"/>
                </a:solidFill>
                <a:effectLst/>
                <a:latin typeface="-apple-system"/>
              </a:rPr>
              <a:t>选无需对应的选项</a:t>
            </a: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，即越</a:t>
            </a:r>
            <a:r>
              <a:rPr lang="zh-CN" altLang="en-US" sz="1800" b="1" i="0" dirty="0">
                <a:solidFill>
                  <a:srgbClr val="FF0000"/>
                </a:solidFill>
                <a:effectLst/>
                <a:latin typeface="-apple-system"/>
              </a:rPr>
              <a:t>自然</a:t>
            </a: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越好）</a:t>
            </a:r>
          </a:p>
          <a:p>
            <a:pPr algn="just"/>
            <a:endParaRPr lang="zh-CN" altLang="en-US" sz="1800" b="0" i="0" dirty="0">
              <a:solidFill>
                <a:srgbClr val="6A6A6A"/>
              </a:solidFill>
              <a:effectLst/>
              <a:latin typeface="-apple-system"/>
            </a:endParaRPr>
          </a:p>
          <a:p>
            <a:pPr algn="just"/>
            <a:r>
              <a:rPr lang="zh-CN" altLang="en-US" sz="1800" b="1" i="0" dirty="0">
                <a:solidFill>
                  <a:srgbClr val="FF0000"/>
                </a:solidFill>
                <a:effectLst/>
                <a:latin typeface="-apple-system"/>
              </a:rPr>
              <a:t>行文脉络</a:t>
            </a: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，如转折、承接等</a:t>
            </a:r>
          </a:p>
          <a:p>
            <a:pPr marL="0" indent="0" algn="just">
              <a:buNone/>
            </a:pP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（以此可推出态度</a:t>
            </a:r>
            <a:r>
              <a:rPr lang="en-US" altLang="zh-CN" sz="1800" b="0" i="0" dirty="0">
                <a:solidFill>
                  <a:srgbClr val="6A6A6A"/>
                </a:solidFill>
                <a:effectLst/>
                <a:latin typeface="-apple-system"/>
              </a:rPr>
              <a:t>/</a:t>
            </a: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事实的</a:t>
            </a:r>
            <a:r>
              <a:rPr lang="zh-CN" altLang="en-US" sz="1800" b="1" i="0" dirty="0">
                <a:solidFill>
                  <a:srgbClr val="FF0000"/>
                </a:solidFill>
                <a:effectLst/>
                <a:latin typeface="-apple-system"/>
              </a:rPr>
              <a:t>性质是好还是坏</a:t>
            </a: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，进而帮助排除某些选项）</a:t>
            </a:r>
            <a:endParaRPr lang="en-US" altLang="zh-CN" sz="1800" b="0" i="0" dirty="0">
              <a:solidFill>
                <a:srgbClr val="6A6A6A"/>
              </a:solidFill>
              <a:effectLst/>
              <a:latin typeface="-apple-system"/>
            </a:endParaRPr>
          </a:p>
          <a:p>
            <a:pPr marL="0" indent="0" algn="just">
              <a:buNone/>
            </a:pP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  <a:p>
            <a:pPr marL="0" indent="0" algn="just">
              <a:buNone/>
            </a:pPr>
            <a:r>
              <a:rPr lang="zh-CN" altLang="en-US" sz="1800" b="0" i="0" dirty="0">
                <a:solidFill>
                  <a:srgbClr val="6A6A6A"/>
                </a:solidFill>
                <a:effectLst/>
                <a:latin typeface="-apple-system"/>
              </a:rPr>
              <a:t>（大部分题耐心联系前后文就能确定）</a:t>
            </a:r>
          </a:p>
          <a:p>
            <a:pPr marL="0" indent="0">
              <a:buNone/>
            </a:pPr>
            <a:endParaRPr lang="en-US" altLang="zh-CN" sz="1800" dirty="0">
              <a:solidFill>
                <a:srgbClr val="6A6A6A"/>
              </a:solidFill>
              <a:latin typeface="-apple-system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29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4592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CC6A2D2F-D65C-4A35-BF30-FE07C566F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学科分析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82F396B-94D8-4B4B-9671-8D71816616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2">
            <a:extLst>
              <a:ext uri="{FF2B5EF4-FFF2-40B4-BE49-F238E27FC236}">
                <a16:creationId xmlns:a16="http://schemas.microsoft.com/office/drawing/2014/main" id="{4FA1A6E7-D07C-44AA-88E5-C88A1447C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3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27541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 </a:t>
            </a:r>
            <a:r>
              <a:rPr lang="zh-CN" altLang="en-US" dirty="0"/>
              <a:t>细品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sz="1800" b="1" dirty="0"/>
              <a:t>“单词词组不会怎么办”</a:t>
            </a:r>
            <a:endParaRPr lang="en-US" altLang="zh-CN" sz="1800" b="1" dirty="0"/>
          </a:p>
          <a:p>
            <a:pPr>
              <a:buFont typeface="Wingdings" panose="05000000000000000000" pitchFamily="2" charset="2"/>
              <a:buChar char="Ø"/>
            </a:pPr>
            <a:endParaRPr lang="en-US" altLang="zh-CN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/>
              <a:t>生词看词根词缀，或直接</a:t>
            </a:r>
            <a:r>
              <a:rPr lang="zh-CN" altLang="en-US" sz="1800" b="1" dirty="0">
                <a:solidFill>
                  <a:srgbClr val="FF0000"/>
                </a:solidFill>
              </a:rPr>
              <a:t>猜属性</a:t>
            </a:r>
            <a:r>
              <a:rPr lang="zh-CN" altLang="en-US" sz="1800" dirty="0"/>
              <a:t>（如积极、中立、消极）</a:t>
            </a:r>
            <a:endParaRPr lang="en-US" altLang="zh-CN" sz="1800" dirty="0"/>
          </a:p>
          <a:p>
            <a:pPr>
              <a:buFont typeface="Wingdings" panose="05000000000000000000" pitchFamily="2" charset="2"/>
              <a:buChar char="Ø"/>
            </a:pPr>
            <a:endParaRPr lang="zh-CN" altLang="en-US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/>
              <a:t>不被印象束缚，思考词</a:t>
            </a:r>
            <a:r>
              <a:rPr lang="zh-CN" altLang="en-US" sz="2000" b="1" dirty="0">
                <a:solidFill>
                  <a:srgbClr val="FF0000"/>
                </a:solidFill>
              </a:rPr>
              <a:t>本义</a:t>
            </a:r>
            <a:r>
              <a:rPr lang="zh-CN" altLang="en-US" sz="1800" dirty="0"/>
              <a:t>（词组分拆动词、介词），进行</a:t>
            </a:r>
            <a:r>
              <a:rPr lang="zh-CN" altLang="en-US" sz="2000" b="1" dirty="0"/>
              <a:t>联想</a:t>
            </a:r>
            <a:r>
              <a:rPr lang="zh-CN" altLang="en-US" sz="1800" dirty="0"/>
              <a:t>。</a:t>
            </a:r>
            <a:endParaRPr lang="en-US" altLang="zh-CN" sz="1800" dirty="0"/>
          </a:p>
          <a:p>
            <a:pPr>
              <a:buFont typeface="Wingdings" panose="05000000000000000000" pitchFamily="2" charset="2"/>
              <a:buChar char="Ø"/>
            </a:pPr>
            <a:endParaRPr lang="zh-CN" altLang="en-US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dirty="0"/>
              <a:t>代入原文体会，不识之词</a:t>
            </a:r>
            <a:r>
              <a:rPr lang="zh-CN" altLang="en-US" sz="1800" b="1" dirty="0">
                <a:solidFill>
                  <a:srgbClr val="FF0000"/>
                </a:solidFill>
              </a:rPr>
              <a:t>排除法确信时可选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1800" dirty="0"/>
          </a:p>
          <a:p>
            <a:pPr marL="0" indent="0">
              <a:buNone/>
            </a:pPr>
            <a:r>
              <a:rPr lang="zh-CN" altLang="en-US" sz="1800" dirty="0"/>
              <a:t>（看起来都是废话，但确实有用）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30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43630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例题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0150" y="1381565"/>
            <a:ext cx="9791700" cy="45339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1400" dirty="0">
                <a:latin typeface="Arial Regular (正文)"/>
              </a:rPr>
              <a:t> </a:t>
            </a:r>
            <a:r>
              <a:rPr lang="en-US" altLang="zh-CN" sz="1400" dirty="0"/>
              <a:t>However</a:t>
            </a:r>
            <a:r>
              <a:rPr lang="en-US" altLang="zh-CN" sz="1400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, I soon </a:t>
            </a:r>
            <a:r>
              <a:rPr lang="en-US" altLang="zh-CN" sz="1400" u="sng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  45  </a:t>
            </a:r>
            <a:r>
              <a:rPr lang="en-US" altLang="zh-CN" sz="1400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 that much has</a:t>
            </a:r>
            <a:r>
              <a:rPr lang="en-US" altLang="zh-CN" sz="1400" dirty="0"/>
              <a:t> changed </a:t>
            </a:r>
            <a:r>
              <a:rPr lang="en-US" altLang="zh-CN" sz="1400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since the days of disturbing reports of </a:t>
            </a:r>
            <a:r>
              <a:rPr lang="en-US" altLang="zh-CN" sz="1400" u="sng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  46  </a:t>
            </a:r>
            <a:r>
              <a:rPr lang="en-US" altLang="zh-CN" sz="1400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 among tons of rubbish. I find a </a:t>
            </a:r>
            <a:r>
              <a:rPr lang="en-US" altLang="zh-CN" sz="1400" u="sng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  47  </a:t>
            </a:r>
            <a:r>
              <a:rPr lang="en-US" altLang="zh-CN" sz="1400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 mountain, with toilets at camps and along the paths. The environmental challenges are </a:t>
            </a:r>
            <a:r>
              <a:rPr lang="en-US" altLang="zh-CN" sz="1400" u="sng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  48  </a:t>
            </a:r>
            <a:r>
              <a:rPr lang="en-US" altLang="zh-CN" sz="1400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 but the efforts made by the Tanzania National Park Authority seem to be </a:t>
            </a:r>
            <a:r>
              <a:rPr lang="en-US" altLang="zh-CN" sz="1400" u="sng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  49  </a:t>
            </a:r>
            <a:r>
              <a:rPr lang="en-US" altLang="zh-CN" sz="1400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.</a:t>
            </a:r>
            <a:endParaRPr lang="en-US" altLang="zh-CN" sz="1400" dirty="0">
              <a:latin typeface="Arial Regular (正文)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sz="1400" kern="0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 48. A. new		B. special 		C. significant 	D. necessary</a:t>
            </a:r>
            <a:endParaRPr lang="zh-CN" altLang="zh-CN" sz="1400" kern="100" dirty="0">
              <a:latin typeface="Arial Regular (正文)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sz="1400" kern="0" dirty="0">
                <a:latin typeface="Arial Regular (正文)"/>
                <a:ea typeface="宋体" panose="02010600030101010101" pitchFamily="2" charset="-122"/>
                <a:cs typeface="Times New Roman" panose="02020603050405020304" pitchFamily="18" charset="0"/>
              </a:rPr>
              <a:t> 49. A. paying off 	B. spreading out 	C. blowing up 	D. fading away</a:t>
            </a:r>
            <a:endParaRPr lang="en-US" altLang="zh-CN" sz="1400" kern="100" dirty="0">
              <a:latin typeface="Arial Regular (正文)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endParaRPr lang="en-US" altLang="zh-CN" sz="100" dirty="0">
              <a:latin typeface="Arial Regular (正文)"/>
            </a:endParaRPr>
          </a:p>
          <a:p>
            <a:pPr marL="0" indent="0">
              <a:buNone/>
            </a:pPr>
            <a:r>
              <a:rPr lang="en-US" altLang="zh-CN" sz="1400" dirty="0">
                <a:latin typeface="Arial Regular (正文)"/>
              </a:rPr>
              <a:t>48</a:t>
            </a:r>
            <a:r>
              <a:rPr lang="zh-CN" altLang="en-US" sz="1400" dirty="0">
                <a:latin typeface="Arial Regular (正文)"/>
              </a:rPr>
              <a:t>算是熟词生义。</a:t>
            </a:r>
            <a:endParaRPr lang="en-US" altLang="zh-CN" sz="1400" dirty="0">
              <a:latin typeface="Arial Regular (正文)"/>
            </a:endParaRPr>
          </a:p>
          <a:p>
            <a:pPr marL="0" indent="0">
              <a:buNone/>
            </a:pPr>
            <a:r>
              <a:rPr lang="zh-CN" altLang="en-US" sz="1400" dirty="0">
                <a:latin typeface="Arial Regular (正文)"/>
              </a:rPr>
              <a:t>排除法就是有如下感觉：这个词如果</a:t>
            </a:r>
            <a:r>
              <a:rPr lang="zh-CN" altLang="en-US" sz="1400" b="1" dirty="0">
                <a:solidFill>
                  <a:srgbClr val="FF0000"/>
                </a:solidFill>
                <a:latin typeface="Arial Regular (正文)"/>
              </a:rPr>
              <a:t>熟词生义似乎可以通</a:t>
            </a:r>
            <a:r>
              <a:rPr lang="zh-CN" altLang="en-US" sz="1400" dirty="0">
                <a:latin typeface="Arial Regular (正文)"/>
              </a:rPr>
              <a:t>，但</a:t>
            </a:r>
            <a:r>
              <a:rPr lang="zh-CN" altLang="en-US" sz="1400" b="1" dirty="0">
                <a:solidFill>
                  <a:srgbClr val="FF0000"/>
                </a:solidFill>
                <a:latin typeface="Arial Regular (正文)"/>
              </a:rPr>
              <a:t>另外</a:t>
            </a:r>
            <a:r>
              <a:rPr lang="en-US" altLang="zh-CN" sz="1400" b="1" dirty="0">
                <a:solidFill>
                  <a:srgbClr val="FF0000"/>
                </a:solidFill>
                <a:latin typeface="Arial Regular (正文)"/>
              </a:rPr>
              <a:t>3</a:t>
            </a:r>
            <a:r>
              <a:rPr lang="zh-CN" altLang="en-US" sz="1400" b="1" dirty="0">
                <a:solidFill>
                  <a:srgbClr val="FF0000"/>
                </a:solidFill>
                <a:latin typeface="Arial Regular (正文)"/>
              </a:rPr>
              <a:t>个怎么想都不合适</a:t>
            </a:r>
            <a:endParaRPr lang="en-US" altLang="zh-CN" sz="1400" b="1" dirty="0">
              <a:solidFill>
                <a:srgbClr val="FF0000"/>
              </a:solidFill>
              <a:latin typeface="Arial Regular (正文)"/>
            </a:endParaRPr>
          </a:p>
          <a:p>
            <a:pPr marL="0" indent="0">
              <a:buNone/>
            </a:pPr>
            <a:r>
              <a:rPr lang="en-US" altLang="zh-CN" sz="1400" dirty="0"/>
              <a:t> significant </a:t>
            </a:r>
            <a:r>
              <a:rPr lang="zh-CN" altLang="en-US" sz="1400" dirty="0"/>
              <a:t>本义联想：意义重大→程度大，代入”还蛮对劲的样子”</a:t>
            </a:r>
            <a:endParaRPr lang="en-US" altLang="zh-CN" sz="1400" dirty="0"/>
          </a:p>
          <a:p>
            <a:pPr marL="0" indent="0">
              <a:buNone/>
            </a:pPr>
            <a:endParaRPr lang="en-US" altLang="zh-CN" sz="1400" dirty="0"/>
          </a:p>
          <a:p>
            <a:pPr marL="0" indent="0">
              <a:buNone/>
            </a:pPr>
            <a:r>
              <a:rPr lang="en-US" altLang="zh-CN" sz="1400" dirty="0"/>
              <a:t>49</a:t>
            </a:r>
            <a:r>
              <a:rPr lang="zh-CN" altLang="en-US" sz="1400" dirty="0"/>
              <a:t>考察词组，多为动介搭配，拆开联想一下。</a:t>
            </a:r>
            <a:endParaRPr lang="en-US" altLang="zh-CN" sz="1400" dirty="0"/>
          </a:p>
          <a:p>
            <a:pPr marL="0" indent="0">
              <a:buNone/>
            </a:pPr>
            <a:r>
              <a:rPr lang="zh-CN" altLang="en-US" sz="1400" dirty="0"/>
              <a:t>联想：</a:t>
            </a:r>
            <a:r>
              <a:rPr lang="en-US" altLang="zh-CN" sz="1400" dirty="0"/>
              <a:t>efforts pay off	efforts</a:t>
            </a:r>
            <a:r>
              <a:rPr lang="zh-CN" altLang="en-US" sz="1400" dirty="0"/>
              <a:t>偿清→</a:t>
            </a:r>
            <a:r>
              <a:rPr lang="en-US" altLang="zh-CN" sz="1400" dirty="0"/>
              <a:t>efforts</a:t>
            </a:r>
            <a:r>
              <a:rPr lang="zh-CN" altLang="en-US" sz="1400" dirty="0"/>
              <a:t>取得了成功</a:t>
            </a:r>
            <a:r>
              <a:rPr lang="en-US" altLang="zh-CN" sz="1400" dirty="0"/>
              <a:t>	 spread out	    </a:t>
            </a:r>
            <a:r>
              <a:rPr lang="zh-CN" altLang="en-US" sz="1400" dirty="0"/>
              <a:t>向外</a:t>
            </a:r>
            <a:r>
              <a:rPr lang="en-US" altLang="zh-CN" sz="1400" dirty="0"/>
              <a:t>spread</a:t>
            </a:r>
          </a:p>
          <a:p>
            <a:pPr marL="0" indent="0">
              <a:buNone/>
            </a:pPr>
            <a:r>
              <a:rPr lang="en-US" altLang="zh-CN" sz="1400" dirty="0"/>
              <a:t>          blow up	</a:t>
            </a:r>
            <a:r>
              <a:rPr lang="zh-CN" altLang="en-US" sz="1400" dirty="0"/>
              <a:t>“充气充气充气“最后“爆炸” </a:t>
            </a:r>
            <a:r>
              <a:rPr lang="en-US" altLang="zh-CN" sz="1400" dirty="0"/>
              <a:t>	fade away	    </a:t>
            </a:r>
            <a:r>
              <a:rPr lang="zh-CN" altLang="en-US" sz="1400" dirty="0"/>
              <a:t>淡出</a:t>
            </a:r>
            <a:r>
              <a:rPr lang="en-US" altLang="zh-CN" sz="1400" dirty="0"/>
              <a:t>away</a:t>
            </a:r>
            <a:r>
              <a:rPr lang="zh-CN" altLang="en-US" sz="1400" dirty="0"/>
              <a:t>，即“逐渐消失”</a:t>
            </a:r>
            <a:endParaRPr lang="en-US" altLang="zh-CN" sz="1400" dirty="0"/>
          </a:p>
          <a:p>
            <a:pPr marL="0" indent="0">
              <a:buNone/>
            </a:pPr>
            <a:r>
              <a:rPr lang="zh-CN" altLang="en-US" sz="1400" b="1" dirty="0">
                <a:solidFill>
                  <a:srgbClr val="FF0000"/>
                </a:solidFill>
              </a:rPr>
              <a:t>联想看似无厘头，其实多观察多尝试，还是会摸到一些感觉的。</a:t>
            </a:r>
            <a:endParaRPr lang="en-US" altLang="zh-CN" sz="1400" b="1" dirty="0">
              <a:solidFill>
                <a:srgbClr val="FF0000"/>
              </a:solidFill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31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087652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完形填空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3.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 感觉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6A6A6A"/>
              </a:solidFill>
              <a:effectLst/>
              <a:uLnTx/>
              <a:uFillTx/>
              <a:latin typeface="-apple-system"/>
              <a:ea typeface="微软雅黑 Light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确定已读懂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就不轻易改，合感觉尤其。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</a:b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4.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慎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6A6A6A"/>
              </a:solidFill>
              <a:effectLst/>
              <a:uLnTx/>
              <a:uFillTx/>
              <a:latin typeface="-apple-system"/>
              <a:ea typeface="微软雅黑 Light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没读懂，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4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项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逐个代入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，前后联系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尝试理解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，没把握就不选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“自以为懂” 又选不出，可能根本没懂，不可“先排除正确选项”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6A6A6A"/>
              </a:solidFill>
              <a:effectLst/>
              <a:uLnTx/>
              <a:uFillTx/>
              <a:latin typeface="-apple-system"/>
              <a:ea typeface="微软雅黑 Light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（参考技巧： 没把握的题旁涂个小黑点做标记，有把握了再划掉）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6A6A6A"/>
              </a:solidFill>
              <a:effectLst/>
              <a:uLnTx/>
              <a:uFillTx/>
              <a:latin typeface="-apple-system"/>
              <a:ea typeface="微软雅黑 Light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6A6A6A"/>
              </a:solidFill>
              <a:effectLst/>
              <a:uLnTx/>
              <a:uFillTx/>
              <a:latin typeface="-apple-system"/>
              <a:ea typeface="微软雅黑 Light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dirty="0">
                <a:solidFill>
                  <a:srgbClr val="6A6A6A"/>
                </a:solidFill>
                <a:latin typeface="-apple-system"/>
                <a:ea typeface="微软雅黑 Light"/>
              </a:rPr>
              <a:t>5.</a:t>
            </a:r>
            <a:r>
              <a:rPr lang="zh-CN" altLang="en-US" sz="2400" b="1" dirty="0">
                <a:solidFill>
                  <a:srgbClr val="6A6A6A"/>
                </a:solidFill>
                <a:latin typeface="-apple-system"/>
                <a:ea typeface="微软雅黑 Light"/>
              </a:rPr>
              <a:t>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  玄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6A6A6A"/>
              </a:solidFill>
              <a:effectLst/>
              <a:uLnTx/>
              <a:uFillTx/>
              <a:latin typeface="-apple-system"/>
              <a:ea typeface="微软雅黑 Light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 20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  <a:ea typeface="微软雅黑 Light"/>
              </a:rPr>
              <a:t>空的完形，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选项分布必为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4*5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或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5546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  <a:ea typeface="微软雅黑 Light"/>
              </a:rPr>
              <a:t>，可辅助判断。</a:t>
            </a:r>
            <a:endParaRPr lang="en-US" altLang="zh-CN" sz="1800" dirty="0">
              <a:solidFill>
                <a:srgbClr val="6A6A6A"/>
              </a:solidFill>
              <a:latin typeface="-apple-system"/>
              <a:ea typeface="微软雅黑 Light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dirty="0">
                <a:solidFill>
                  <a:srgbClr val="6A6A6A"/>
                </a:solidFill>
                <a:latin typeface="-apple-system"/>
                <a:ea typeface="微软雅黑 Light"/>
              </a:rPr>
              <a:t>（注：</a:t>
            </a:r>
            <a:r>
              <a:rPr lang="en-US" altLang="zh-CN" sz="1800" dirty="0">
                <a:solidFill>
                  <a:srgbClr val="6A6A6A"/>
                </a:solidFill>
                <a:latin typeface="-apple-system"/>
                <a:ea typeface="微软雅黑 Light"/>
              </a:rPr>
              <a:t>15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  <a:ea typeface="微软雅黑 Light"/>
              </a:rPr>
              <a:t>空的完形不确定）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6A6A6A"/>
              </a:solidFill>
              <a:effectLst/>
              <a:uLnTx/>
              <a:uFillTx/>
              <a:latin typeface="-apple-system"/>
              <a:ea typeface="微软雅黑 Light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dirty="0">
                <a:solidFill>
                  <a:srgbClr val="6A6A6A"/>
                </a:solidFill>
                <a:latin typeface="-apple-system"/>
                <a:ea typeface="微软雅黑 Light"/>
              </a:rPr>
              <a:t>（参考技巧：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为了方便计数，做题时可以圈出所选选项，而不是写出字母）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32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2705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总结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6A6A6A"/>
              </a:solidFill>
              <a:effectLst/>
              <a:uLnTx/>
              <a:uFillTx/>
              <a:latin typeface="-apple-system"/>
              <a:ea typeface="微软雅黑 Light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技巧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-apple-system"/>
                <a:ea typeface="微软雅黑 Light"/>
                <a:cs typeface="+mn-cs"/>
              </a:rPr>
              <a:t>3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  <a:ea typeface="微软雅黑 Light"/>
              </a:rPr>
              <a:t>、</a:t>
            </a:r>
            <a:r>
              <a:rPr lang="en-US" altLang="zh-CN" sz="1800" dirty="0">
                <a:solidFill>
                  <a:srgbClr val="6A6A6A"/>
                </a:solidFill>
                <a:latin typeface="-apple-system"/>
                <a:ea typeface="微软雅黑 Light"/>
              </a:rPr>
              <a:t>4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  <a:ea typeface="微软雅黑 Light"/>
              </a:rPr>
              <a:t>、</a:t>
            </a:r>
            <a:r>
              <a:rPr lang="en-US" altLang="zh-CN" sz="1800" dirty="0">
                <a:solidFill>
                  <a:srgbClr val="6A6A6A"/>
                </a:solidFill>
                <a:latin typeface="-apple-system"/>
                <a:ea typeface="微软雅黑 Light"/>
              </a:rPr>
              <a:t>5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  <a:ea typeface="微软雅黑 Light"/>
              </a:rPr>
              <a:t>主要是稳心态，在疑难题前保持冷静分析；</a:t>
            </a:r>
            <a:endParaRPr lang="en-US" altLang="zh-CN" sz="1800" dirty="0">
              <a:solidFill>
                <a:srgbClr val="6A6A6A"/>
              </a:solidFill>
              <a:latin typeface="-apple-system"/>
              <a:ea typeface="微软雅黑 Light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6A6A6A"/>
              </a:solidFill>
              <a:effectLst/>
              <a:uLnTx/>
              <a:uFillTx/>
              <a:latin typeface="-apple-system"/>
              <a:ea typeface="微软雅黑 Light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dirty="0">
                <a:solidFill>
                  <a:srgbClr val="6A6A6A"/>
                </a:solidFill>
                <a:latin typeface="-apple-system"/>
                <a:ea typeface="微软雅黑 Light"/>
              </a:rPr>
              <a:t>技巧</a:t>
            </a:r>
            <a:r>
              <a:rPr lang="en-US" altLang="zh-CN" sz="1800" dirty="0">
                <a:solidFill>
                  <a:srgbClr val="6A6A6A"/>
                </a:solidFill>
                <a:latin typeface="-apple-system"/>
                <a:ea typeface="微软雅黑 Light"/>
              </a:rPr>
              <a:t>2</a:t>
            </a:r>
            <a:r>
              <a:rPr lang="zh-CN" altLang="en-US" sz="1800" dirty="0">
                <a:solidFill>
                  <a:srgbClr val="6A6A6A"/>
                </a:solidFill>
                <a:latin typeface="-apple-system"/>
                <a:ea typeface="微软雅黑 Light"/>
              </a:rPr>
              <a:t>应对不熟悉的词与搭配；</a:t>
            </a:r>
            <a:endParaRPr lang="en-US" altLang="zh-CN" sz="1800" dirty="0">
              <a:solidFill>
                <a:srgbClr val="6A6A6A"/>
              </a:solidFill>
              <a:latin typeface="-apple-system"/>
              <a:ea typeface="微软雅黑 Light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6A6A6A"/>
              </a:solidFill>
              <a:effectLst/>
              <a:uLnTx/>
              <a:uFillTx/>
              <a:latin typeface="-apple-system"/>
              <a:ea typeface="微软雅黑 Light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noProof="0" dirty="0">
                <a:solidFill>
                  <a:srgbClr val="6A6A6A"/>
                </a:solidFill>
                <a:latin typeface="-apple-system"/>
                <a:ea typeface="微软雅黑 Light"/>
              </a:rPr>
              <a:t>技巧</a:t>
            </a:r>
            <a:r>
              <a:rPr lang="en-US" altLang="zh-CN" sz="1800" noProof="0" dirty="0">
                <a:solidFill>
                  <a:srgbClr val="6A6A6A"/>
                </a:solidFill>
                <a:latin typeface="-apple-system"/>
                <a:ea typeface="微软雅黑 Light"/>
              </a:rPr>
              <a:t>1 </a:t>
            </a:r>
            <a:r>
              <a:rPr lang="zh-CN" altLang="en-US" sz="1800" noProof="0" dirty="0">
                <a:solidFill>
                  <a:srgbClr val="6A6A6A"/>
                </a:solidFill>
                <a:latin typeface="-apple-system"/>
                <a:ea typeface="微软雅黑 Light"/>
              </a:rPr>
              <a:t>“联系前后文”则是最为重要的方法。</a:t>
            </a:r>
            <a:endParaRPr lang="en-US" altLang="zh-CN" sz="1800" noProof="0" dirty="0">
              <a:solidFill>
                <a:srgbClr val="6A6A6A"/>
              </a:solidFill>
              <a:latin typeface="-apple-system"/>
              <a:ea typeface="微软雅黑 Light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dirty="0">
              <a:ln>
                <a:noFill/>
              </a:ln>
              <a:solidFill>
                <a:srgbClr val="6A6A6A"/>
              </a:solidFill>
              <a:effectLst/>
              <a:uLnTx/>
              <a:uFillTx/>
              <a:latin typeface="-apple-system"/>
              <a:ea typeface="微软雅黑 Light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dirty="0">
              <a:ln>
                <a:noFill/>
              </a:ln>
              <a:solidFill>
                <a:srgbClr val="6A6A6A"/>
              </a:solidFill>
              <a:effectLst/>
              <a:uLnTx/>
              <a:uFillTx/>
              <a:latin typeface="-apple-system"/>
              <a:ea typeface="微软雅黑 Light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noProof="0" dirty="0">
                <a:solidFill>
                  <a:srgbClr val="6A6A6A"/>
                </a:solidFill>
                <a:latin typeface="-apple-system"/>
                <a:ea typeface="微软雅黑 Light"/>
              </a:rPr>
              <a:t>大家可以找一些高质量完形填空题，按照技巧冷静完成，</a:t>
            </a:r>
            <a:endParaRPr lang="en-US" altLang="zh-CN" sz="1800" noProof="0" dirty="0">
              <a:solidFill>
                <a:srgbClr val="6A6A6A"/>
              </a:solidFill>
              <a:latin typeface="-apple-system"/>
              <a:ea typeface="微软雅黑 Light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noProof="0" dirty="0">
                <a:solidFill>
                  <a:srgbClr val="6A6A6A"/>
                </a:solidFill>
                <a:latin typeface="-apple-system"/>
                <a:ea typeface="微软雅黑 Light"/>
              </a:rPr>
              <a:t>不断反思总结，祝大家早日体验“完形的快乐”！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6A6A6A"/>
              </a:solidFill>
              <a:effectLst/>
              <a:uLnTx/>
              <a:uFillTx/>
              <a:latin typeface="-apple-system"/>
              <a:ea typeface="微软雅黑 Light"/>
              <a:cs typeface="+mn-cs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33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22704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英语科的特点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zh-CN" altLang="en-US" b="0" i="0" dirty="0">
                <a:solidFill>
                  <a:srgbClr val="6A6A6A"/>
                </a:solidFill>
                <a:effectLst/>
                <a:latin typeface="-apple-system"/>
              </a:rPr>
              <a:t>能力要求较低</a:t>
            </a:r>
            <a:endParaRPr lang="en-US" altLang="zh-CN" b="0" i="0" dirty="0">
              <a:solidFill>
                <a:srgbClr val="6A6A6A"/>
              </a:solidFill>
              <a:effectLst/>
              <a:latin typeface="-apple-system"/>
            </a:endParaRPr>
          </a:p>
          <a:p>
            <a:pPr algn="just"/>
            <a:endParaRPr lang="en-US" altLang="zh-CN" dirty="0">
              <a:solidFill>
                <a:srgbClr val="6A6A6A"/>
              </a:solidFill>
              <a:latin typeface="-apple-system"/>
            </a:endParaRPr>
          </a:p>
          <a:p>
            <a:pPr algn="just"/>
            <a:r>
              <a:rPr lang="zh-CN" altLang="en-US" b="0" i="0" dirty="0">
                <a:solidFill>
                  <a:srgbClr val="6A6A6A"/>
                </a:solidFill>
                <a:effectLst/>
                <a:latin typeface="-apple-system"/>
              </a:rPr>
              <a:t>掌握应试策略增益</a:t>
            </a:r>
            <a:r>
              <a:rPr lang="zh-CN" altLang="en-US" dirty="0">
                <a:solidFill>
                  <a:srgbClr val="6A6A6A"/>
                </a:solidFill>
                <a:latin typeface="-apple-system"/>
              </a:rPr>
              <a:t>明显</a:t>
            </a:r>
            <a:endParaRPr lang="zh-CN" altLang="en-US" b="0" i="0" dirty="0">
              <a:solidFill>
                <a:srgbClr val="6A6A6A"/>
              </a:solidFill>
              <a:effectLst/>
              <a:latin typeface="-apple-system"/>
            </a:endParaRPr>
          </a:p>
          <a:p>
            <a:pPr algn="just"/>
            <a:endParaRPr lang="zh-CN" altLang="en-US" b="0" i="0" dirty="0">
              <a:solidFill>
                <a:srgbClr val="6A6A6A"/>
              </a:solidFill>
              <a:effectLst/>
              <a:latin typeface="-apple-system"/>
            </a:endParaRPr>
          </a:p>
          <a:p>
            <a:pPr algn="just"/>
            <a:r>
              <a:rPr lang="zh-CN" altLang="en-US" b="0" i="0" dirty="0">
                <a:solidFill>
                  <a:srgbClr val="6A6A6A"/>
                </a:solidFill>
                <a:effectLst/>
                <a:latin typeface="-apple-system"/>
              </a:rPr>
              <a:t>有多级门槛</a:t>
            </a:r>
            <a:endParaRPr lang="en-US" altLang="zh-CN" b="0" i="0" dirty="0">
              <a:solidFill>
                <a:srgbClr val="6A6A6A"/>
              </a:solidFill>
              <a:effectLst/>
              <a:latin typeface="-apple-system"/>
            </a:endParaRPr>
          </a:p>
          <a:p>
            <a:pPr algn="just"/>
            <a:endParaRPr lang="en-US" altLang="zh-CN" dirty="0">
              <a:solidFill>
                <a:srgbClr val="6A6A6A"/>
              </a:solidFill>
              <a:latin typeface="-apple-system"/>
            </a:endParaRPr>
          </a:p>
          <a:p>
            <a:pPr algn="just"/>
            <a:r>
              <a:rPr lang="zh-CN" altLang="en-US" dirty="0">
                <a:solidFill>
                  <a:srgbClr val="6A6A6A"/>
                </a:solidFill>
                <a:latin typeface="-apple-system"/>
              </a:rPr>
              <a:t>成绩稳定</a:t>
            </a:r>
            <a:endParaRPr lang="en-US" altLang="zh-CN" dirty="0">
              <a:solidFill>
                <a:srgbClr val="6A6A6A"/>
              </a:solidFill>
              <a:latin typeface="-apple-system"/>
            </a:endParaRPr>
          </a:p>
          <a:p>
            <a:pPr marL="0" indent="0" algn="just">
              <a:buNone/>
            </a:pPr>
            <a:endParaRPr lang="en-US" altLang="zh-CN" dirty="0">
              <a:solidFill>
                <a:srgbClr val="6A6A6A"/>
              </a:solidFill>
              <a:latin typeface="-apple-system"/>
            </a:endParaRPr>
          </a:p>
          <a:p>
            <a:pPr marL="0" indent="0" algn="just">
              <a:buNone/>
            </a:pPr>
            <a:r>
              <a:rPr lang="zh-CN" altLang="en-US" b="0" i="0" dirty="0">
                <a:solidFill>
                  <a:srgbClr val="6A6A6A"/>
                </a:solidFill>
                <a:effectLst/>
                <a:latin typeface="-apple-system"/>
              </a:rPr>
              <a:t>因此，提分难度可控，提分效果稳定，值得重视。</a:t>
            </a:r>
          </a:p>
          <a:p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4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7031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21CFB59-3B26-436A-B45B-3986EC6D8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单词词组语法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0EF8004-6983-48AF-94F4-282FF6C4C3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2">
            <a:extLst>
              <a:ext uri="{FF2B5EF4-FFF2-40B4-BE49-F238E27FC236}">
                <a16:creationId xmlns:a16="http://schemas.microsoft.com/office/drawing/2014/main" id="{978D0E0E-8C9D-4A75-8B16-479660AB4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46139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单词词组语法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zh-CN" altLang="en-US" dirty="0">
                <a:solidFill>
                  <a:srgbClr val="6A6A6A"/>
                </a:solidFill>
                <a:latin typeface="-apple-system"/>
              </a:rPr>
              <a:t>重要性</a:t>
            </a:r>
            <a:endParaRPr lang="en-US" altLang="zh-CN" dirty="0">
              <a:solidFill>
                <a:srgbClr val="6A6A6A"/>
              </a:solidFill>
              <a:latin typeface="-apple-system"/>
            </a:endParaRPr>
          </a:p>
          <a:p>
            <a:pPr marL="0" indent="0" algn="just">
              <a:buNone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此三者是基础中的基础。高考要求不高，但不过关的话连题目都看不懂，毫无体验。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algn="just"/>
            <a:endParaRPr lang="zh-CN" altLang="en-US" b="0" i="0" dirty="0">
              <a:solidFill>
                <a:srgbClr val="6A6A6A"/>
              </a:solidFill>
              <a:effectLst/>
              <a:latin typeface="-apple-system"/>
            </a:endParaRPr>
          </a:p>
          <a:p>
            <a:r>
              <a:rPr lang="zh-CN" altLang="en-US" dirty="0">
                <a:solidFill>
                  <a:srgbClr val="6A6A6A"/>
                </a:solidFill>
                <a:latin typeface="-apple-system"/>
              </a:rPr>
              <a:t>词组</a:t>
            </a:r>
            <a:endParaRPr lang="en-US" altLang="zh-CN" dirty="0">
              <a:solidFill>
                <a:srgbClr val="6A6A6A"/>
              </a:solidFill>
              <a:latin typeface="-apple-system"/>
            </a:endParaRPr>
          </a:p>
          <a:p>
            <a:pPr marL="0" indent="0">
              <a:buNone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记下做题时遇到的即可。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indent="0" algn="just">
              <a:buNone/>
            </a:pPr>
            <a:endParaRPr lang="en-US" altLang="zh-CN" dirty="0">
              <a:solidFill>
                <a:srgbClr val="6A6A6A"/>
              </a:solidFill>
              <a:latin typeface="-apple-system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6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13332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单词词组语法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lvl="0"/>
            <a:r>
              <a:rPr lang="zh-CN" altLang="en-US" sz="11200" dirty="0">
                <a:solidFill>
                  <a:srgbClr val="6A6A6A"/>
                </a:solidFill>
                <a:latin typeface="-apple-system"/>
              </a:rPr>
              <a:t>语法</a:t>
            </a:r>
            <a:endParaRPr lang="en-US" altLang="zh-CN" sz="11200" dirty="0">
              <a:solidFill>
                <a:srgbClr val="6A6A6A"/>
              </a:solidFill>
              <a:latin typeface="-apple-system"/>
            </a:endParaRPr>
          </a:p>
          <a:p>
            <a:pPr marL="0" lvl="0" indent="0">
              <a:buNone/>
            </a:pPr>
            <a:r>
              <a:rPr lang="zh-CN" altLang="en-US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以</a:t>
            </a:r>
            <a:r>
              <a:rPr lang="zh-CN" altLang="en-US" sz="7200" b="1" dirty="0">
                <a:solidFill>
                  <a:srgbClr val="FF0000"/>
                </a:solidFill>
                <a:latin typeface="+mn-ea"/>
              </a:rPr>
              <a:t>看懂考卷</a:t>
            </a:r>
            <a:r>
              <a:rPr lang="zh-CN" altLang="en-US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为基本目标。</a:t>
            </a:r>
            <a:r>
              <a:rPr lang="zh-CN" alt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其中包括定语从句、名词性从句等。</a:t>
            </a:r>
            <a:endParaRPr lang="en-US" altLang="zh-CN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en-US" altLang="zh-CN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r>
              <a:rPr lang="zh-CN" alt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进一步提高可以补充一些基础的高级语法，如：</a:t>
            </a:r>
          </a:p>
          <a:p>
            <a:pPr marL="0" lvl="0" indent="0">
              <a:buNone/>
            </a:pP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r>
              <a:rPr lang="en-US" altLang="zh-CN" sz="5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do</a:t>
            </a:r>
            <a:r>
              <a:rPr lang="zh-CN" altLang="en-US" sz="5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强调句、</a:t>
            </a:r>
            <a:r>
              <a:rPr lang="en-US" altLang="zh-CN" sz="5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it</a:t>
            </a:r>
            <a:r>
              <a:rPr lang="zh-CN" altLang="en-US" sz="5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强调句；</a:t>
            </a:r>
            <a:endParaRPr lang="en-US" altLang="zh-CN" sz="5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r>
              <a:rPr lang="zh-CN" altLang="en-US" sz="5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伴随状语、独立主格；</a:t>
            </a:r>
            <a:endParaRPr lang="en-US" altLang="zh-CN" sz="5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r>
              <a:rPr lang="zh-CN" altLang="en-US" sz="5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同位语从句、</a:t>
            </a:r>
            <a:endParaRPr lang="en-US" altLang="zh-CN" sz="5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r>
              <a:rPr lang="en-US" altLang="zh-CN" sz="5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as</a:t>
            </a:r>
            <a:r>
              <a:rPr lang="zh-CN" altLang="en-US" sz="5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引导从句；</a:t>
            </a:r>
            <a:endParaRPr lang="en-US" altLang="zh-CN" sz="5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r>
              <a:rPr lang="zh-CN" altLang="en-US" sz="5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常用倒装句；</a:t>
            </a:r>
            <a:endParaRPr lang="en-US" altLang="zh-CN" sz="5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r>
              <a:rPr lang="zh-CN" altLang="en-US" sz="5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虚拟语气</a:t>
            </a:r>
            <a:r>
              <a:rPr lang="en-US" altLang="zh-CN" sz="5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……</a:t>
            </a: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r>
              <a:rPr lang="zh-CN" alt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结合</a:t>
            </a:r>
            <a:r>
              <a:rPr lang="zh-CN" altLang="en-US" sz="7200" b="1" dirty="0">
                <a:solidFill>
                  <a:srgbClr val="FF0000"/>
                </a:solidFill>
                <a:latin typeface="+mn-ea"/>
              </a:rPr>
              <a:t>例句</a:t>
            </a:r>
            <a:r>
              <a:rPr lang="zh-CN" alt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理解、熟悉，</a:t>
            </a:r>
            <a:r>
              <a:rPr lang="zh-CN" altLang="en-US" sz="7200" b="1" dirty="0">
                <a:solidFill>
                  <a:srgbClr val="FF0000"/>
                </a:solidFill>
                <a:latin typeface="+mn-ea"/>
              </a:rPr>
              <a:t>多使用</a:t>
            </a:r>
            <a:r>
              <a:rPr lang="zh-CN" alt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。</a:t>
            </a:r>
          </a:p>
          <a:p>
            <a:pPr marL="0" lvl="0" indent="0">
              <a:buNone/>
            </a:pP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r>
              <a:rPr lang="zh-CN" alt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见到能看懂、知道怎么写，就算过关；能活</a:t>
            </a:r>
            <a:r>
              <a:rPr lang="zh-CN" altLang="en-US" sz="7200" b="1" dirty="0">
                <a:solidFill>
                  <a:srgbClr val="FF0000"/>
                </a:solidFill>
                <a:latin typeface="+mn-ea"/>
              </a:rPr>
              <a:t>用进作文</a:t>
            </a:r>
            <a:r>
              <a:rPr lang="zh-CN" alt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里，就掌握得不错了。</a:t>
            </a:r>
          </a:p>
          <a:p>
            <a:pPr marL="0" lvl="0" indent="0">
              <a:buNone/>
            </a:pP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7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484539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单词词组语法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lvl="0"/>
            <a:r>
              <a:rPr lang="zh-CN" altLang="en-US" sz="11200" dirty="0">
                <a:solidFill>
                  <a:srgbClr val="6A6A6A"/>
                </a:solidFill>
                <a:latin typeface="-apple-system"/>
              </a:rPr>
              <a:t>单词</a:t>
            </a:r>
            <a:endParaRPr lang="en-US" altLang="zh-CN" sz="11200" dirty="0">
              <a:solidFill>
                <a:srgbClr val="6A6A6A"/>
              </a:solidFill>
              <a:latin typeface="-apple-system"/>
            </a:endParaRPr>
          </a:p>
          <a:p>
            <a:pPr marL="0" lvl="0" indent="0">
              <a:buNone/>
            </a:pP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r>
              <a:rPr lang="zh-CN" alt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只是提供一些可选择的建议，大家可以根据自己的情况适当借鉴，不是说都要做一遍。</a:t>
            </a:r>
          </a:p>
          <a:p>
            <a:pPr marL="0" lvl="0" indent="0">
              <a:buNone/>
            </a:pPr>
            <a:endParaRPr lang="en-US" altLang="zh-CN" sz="5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en-US" altLang="zh-CN" sz="5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indent="0">
              <a:buNone/>
            </a:pPr>
            <a:endParaRPr lang="zh-CN" altLang="en-US" sz="5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en-US" altLang="zh-CN" sz="5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en-US" altLang="zh-CN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en-US" altLang="zh-CN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r>
              <a:rPr lang="zh-CN" altLang="en-US" sz="7200" dirty="0">
                <a:solidFill>
                  <a:srgbClr val="FAF5FB"/>
                </a:solidFill>
                <a:latin typeface="+mn-ea"/>
              </a:rPr>
              <a:t>。</a:t>
            </a:r>
          </a:p>
          <a:p>
            <a:pPr marL="0" lvl="0" indent="0">
              <a:buNone/>
            </a:pP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8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6345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9A97AD1-72FB-4C16-94B1-1F7D22E5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单词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61DA78-8EFE-4AB2-8AFC-1EE4EC447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US" altLang="zh-CN" sz="7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App or </a:t>
            </a:r>
            <a:r>
              <a:rPr lang="zh-CN" altLang="en-US" sz="7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实体书</a:t>
            </a:r>
            <a:endParaRPr lang="en-US" altLang="zh-CN" sz="7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r>
              <a:rPr lang="zh-CN" altLang="en-US" sz="5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都可以，但用</a:t>
            </a:r>
            <a:r>
              <a:rPr lang="en-US" altLang="zh-CN" sz="5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APP</a:t>
            </a:r>
            <a:r>
              <a:rPr lang="zh-CN" altLang="en-US" sz="5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更省事、资源更多，对我个人来说容易坚持。</a:t>
            </a:r>
            <a:endParaRPr lang="en-US" altLang="zh-CN" sz="5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en-US" altLang="zh-CN" sz="5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r>
              <a:rPr lang="en-US" altLang="zh-CN" sz="7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App</a:t>
            </a:r>
            <a:r>
              <a:rPr lang="zh-CN" altLang="en-US" sz="7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推荐</a:t>
            </a:r>
          </a:p>
          <a:p>
            <a:pPr marL="0" lvl="0" indent="0">
              <a:buNone/>
            </a:pPr>
            <a:endParaRPr lang="en-US" altLang="zh-CN" sz="5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r>
              <a:rPr lang="zh-CN" altLang="en-US" sz="5400" b="0" i="0" dirty="0">
                <a:solidFill>
                  <a:srgbClr val="404040"/>
                </a:solidFill>
                <a:effectLst/>
                <a:latin typeface="-apple-system"/>
              </a:rPr>
              <a:t>扇贝、乐词、知米、沪江、百词斩</a:t>
            </a:r>
            <a:r>
              <a:rPr lang="en-US" altLang="zh-CN" sz="5400" b="0" i="0" dirty="0">
                <a:solidFill>
                  <a:srgbClr val="404040"/>
                </a:solidFill>
                <a:effectLst/>
                <a:latin typeface="-apple-system"/>
              </a:rPr>
              <a:t>……</a:t>
            </a:r>
            <a:r>
              <a:rPr lang="zh-CN" altLang="en-US" sz="5400" b="0" i="0" dirty="0">
                <a:solidFill>
                  <a:srgbClr val="404040"/>
                </a:solidFill>
                <a:effectLst/>
                <a:latin typeface="-apple-system"/>
              </a:rPr>
              <a:t>据说都很不错</a:t>
            </a:r>
            <a:endParaRPr lang="en-US" altLang="zh-CN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zh-CN" altLang="en-US" sz="5500" dirty="0">
              <a:solidFill>
                <a:srgbClr val="404040"/>
              </a:solidFill>
              <a:latin typeface="-apple-system"/>
            </a:endParaRPr>
          </a:p>
          <a:p>
            <a:pPr marL="0" lvl="0" indent="0">
              <a:buNone/>
            </a:pPr>
            <a:r>
              <a:rPr lang="zh-CN" altLang="en-US" sz="5500" dirty="0">
                <a:solidFill>
                  <a:srgbClr val="404040"/>
                </a:solidFill>
                <a:latin typeface="-apple-system"/>
              </a:rPr>
              <a:t>只用过其中</a:t>
            </a:r>
            <a:r>
              <a:rPr lang="en-US" altLang="zh-CN" sz="5500" dirty="0">
                <a:solidFill>
                  <a:srgbClr val="404040"/>
                </a:solidFill>
                <a:latin typeface="-apple-system"/>
              </a:rPr>
              <a:t>3</a:t>
            </a:r>
            <a:r>
              <a:rPr lang="zh-CN" altLang="en-US" sz="5500" dirty="0">
                <a:solidFill>
                  <a:srgbClr val="404040"/>
                </a:solidFill>
                <a:latin typeface="-apple-system"/>
              </a:rPr>
              <a:t>个，最推荐扇贝，功能齐全、背词机制可靠，个人认为容易记得牢。</a:t>
            </a:r>
          </a:p>
          <a:p>
            <a:pPr marL="0" lvl="0" indent="0">
              <a:buNone/>
            </a:pPr>
            <a:endParaRPr lang="en-US" altLang="zh-CN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r>
              <a:rPr lang="zh-CN" altLang="en-US" sz="6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下面先展开谈一下背单词的技巧。</a:t>
            </a:r>
          </a:p>
          <a:p>
            <a:pPr marL="0" lvl="0" indent="0">
              <a:buNone/>
            </a:pPr>
            <a:r>
              <a:rPr lang="zh-CN" altLang="en-US" sz="7200" dirty="0">
                <a:solidFill>
                  <a:srgbClr val="FAF5FB"/>
                </a:solidFill>
                <a:latin typeface="+mn-ea"/>
              </a:rPr>
              <a:t>。</a:t>
            </a:r>
          </a:p>
          <a:p>
            <a:pPr marL="0" lvl="0" indent="0">
              <a:buNone/>
            </a:pP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lvl="0" indent="0">
              <a:buNone/>
            </a:pP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45A5CCF-CF27-401C-ADC6-426DB521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</a:t>
            </a:r>
            <a:r>
              <a:rPr kumimoji="1" lang="zh-CN" altLang="en-US"/>
              <a:t> </a:t>
            </a:r>
            <a:fld id="{562DC770-FF79-6F43-8302-D9B49950C096}" type="slidenum">
              <a:rPr kumimoji="1" lang="zh-CN" altLang="en-US" smtClean="0"/>
              <a:pPr/>
              <a:t>9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5568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主题​​">
  <a:themeElements>
    <a:clrScheme name="自定义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C509D"/>
      </a:accent1>
      <a:accent2>
        <a:srgbClr val="CE92BF"/>
      </a:accent2>
      <a:accent3>
        <a:srgbClr val="E5CBE1"/>
      </a:accent3>
      <a:accent4>
        <a:srgbClr val="B0A7D1"/>
      </a:accent4>
      <a:accent5>
        <a:srgbClr val="9B72B0"/>
      </a:accent5>
      <a:accent6>
        <a:srgbClr val="6456A3"/>
      </a:accent6>
      <a:hlink>
        <a:srgbClr val="B28600"/>
      </a:hlink>
      <a:folHlink>
        <a:srgbClr val="48A1FA"/>
      </a:folHlink>
    </a:clrScheme>
    <a:fontScheme name="苹方01">
      <a:majorFont>
        <a:latin typeface="微软雅黑"/>
        <a:ea typeface="微软雅黑"/>
        <a:cs typeface=""/>
      </a:majorFont>
      <a:minorFont>
        <a:latin typeface="Arial Regular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1064</TotalTime>
  <Words>2008</Words>
  <Application>Microsoft Office PowerPoint</Application>
  <PresentationFormat>宽屏</PresentationFormat>
  <Paragraphs>306</Paragraphs>
  <Slides>33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6" baseType="lpstr">
      <vt:lpstr>-apple-system</vt:lpstr>
      <vt:lpstr>Arial Regular</vt:lpstr>
      <vt:lpstr>Arial Regular (正文)</vt:lpstr>
      <vt:lpstr>Microsoft YaHei Light</vt:lpstr>
      <vt:lpstr>PingFang SC Semibold</vt:lpstr>
      <vt:lpstr>等线</vt:lpstr>
      <vt:lpstr>Microsoft YaHei</vt:lpstr>
      <vt:lpstr>Microsoft YaHei</vt:lpstr>
      <vt:lpstr>微软雅黑 Light</vt:lpstr>
      <vt:lpstr>Arial</vt:lpstr>
      <vt:lpstr>Arial Black</vt:lpstr>
      <vt:lpstr>Wingdings</vt:lpstr>
      <vt:lpstr>1_Office 主题​​</vt:lpstr>
      <vt:lpstr>英语版块</vt:lpstr>
      <vt:lpstr>PowerPoint 演示文稿</vt:lpstr>
      <vt:lpstr>学科分析</vt:lpstr>
      <vt:lpstr>英语科的特点</vt:lpstr>
      <vt:lpstr>单词词组语法</vt:lpstr>
      <vt:lpstr>单词词组语法</vt:lpstr>
      <vt:lpstr>单词词组语法</vt:lpstr>
      <vt:lpstr>单词词组语法</vt:lpstr>
      <vt:lpstr>单词</vt:lpstr>
      <vt:lpstr>单词</vt:lpstr>
      <vt:lpstr>核心词：缩短、使用</vt:lpstr>
      <vt:lpstr>核心词：缩短、使用</vt:lpstr>
      <vt:lpstr>说明</vt:lpstr>
      <vt:lpstr>阅读理解</vt:lpstr>
      <vt:lpstr>阅读理解</vt:lpstr>
      <vt:lpstr>1. 常见题型</vt:lpstr>
      <vt:lpstr>例题</vt:lpstr>
      <vt:lpstr>2. 定位技巧</vt:lpstr>
      <vt:lpstr>例题</vt:lpstr>
      <vt:lpstr>3. 正项特点</vt:lpstr>
      <vt:lpstr>4. 应对疑难选项</vt:lpstr>
      <vt:lpstr>例题</vt:lpstr>
      <vt:lpstr>5. 最后的建议</vt:lpstr>
      <vt:lpstr>完形填空</vt:lpstr>
      <vt:lpstr>完形填空</vt:lpstr>
      <vt:lpstr>1. 前后</vt:lpstr>
      <vt:lpstr>例题</vt:lpstr>
      <vt:lpstr>例题</vt:lpstr>
      <vt:lpstr>1. 前后</vt:lpstr>
      <vt:lpstr>2. 细品</vt:lpstr>
      <vt:lpstr>例题</vt:lpstr>
      <vt:lpstr>完形填空</vt:lpstr>
      <vt:lpstr>总结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英语版块</dc:title>
  <dc:creator>Hobart Lin</dc:creator>
  <cp:lastModifiedBy>Hobart Lin</cp:lastModifiedBy>
  <cp:revision>51</cp:revision>
  <dcterms:created xsi:type="dcterms:W3CDTF">2021-02-08T05:28:23Z</dcterms:created>
  <dcterms:modified xsi:type="dcterms:W3CDTF">2021-02-17T09:08:02Z</dcterms:modified>
</cp:coreProperties>
</file>

<file path=docProps/thumbnail.jpeg>
</file>